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24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41E60"/>
    <a:srgbClr val="800080"/>
    <a:srgbClr val="E2E725"/>
    <a:srgbClr val="529F2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47" autoAdjust="0"/>
    <p:restoredTop sz="94752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3227412-A839-44C4-9F0D-DFAE0B659571}" type="datetimeFigureOut">
              <a:rPr lang="fa-IR" smtClean="0"/>
              <a:pPr/>
              <a:t>1447/12/03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B9510AA-8B16-4EC9-8F49-268654565C7F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5711-4C5A-4A95-AB3F-30C3B87B60A0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26B3C-E12C-4703-A85E-E89D8A3634AA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13AE-DDC2-4B05-B571-6A33D6DF94FF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9FF01-9ECC-421D-B391-9785FA44C942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81011-8045-4A32-B328-874E40966271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4349-374C-4098-8865-DF03C58CE949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F3322-C252-4D58-98F3-604D838C29AE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D051-337A-46B8-963A-AAB2DFC7BDE2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8435-C248-445C-BB7F-53A5FCA1FC27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B2CF-8AC9-4625-8739-0B3D7892D763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8272-C795-4A59-86A3-244AAF1A69D0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6183CD-4F9C-4E55-8B30-D1D09833A25C}" type="datetime8">
              <a:rPr lang="fa-IR" smtClean="0"/>
              <a:pPr/>
              <a:t>26/مه/19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36D204-FD7F-487B-B22E-190324846CBA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>
    <p:pull dir="d"/>
  </p:transition>
  <p:hf sldNum="0" hdr="0" dt="0"/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F41E60"/>
                </a:solidFill>
                <a:latin typeface="Aharoni" pitchFamily="2" charset="-79"/>
              </a:rPr>
              <a:t>فصل</a:t>
            </a:r>
            <a:r>
              <a:rPr lang="fa-IR" b="1" dirty="0" smtClean="0">
                <a:solidFill>
                  <a:srgbClr val="7030A0"/>
                </a:solidFill>
                <a:latin typeface="Aharoni" pitchFamily="2" charset="-79"/>
              </a:rPr>
              <a:t> </a:t>
            </a:r>
            <a:r>
              <a:rPr lang="fa-IR" b="1" dirty="0" smtClean="0">
                <a:solidFill>
                  <a:srgbClr val="F41E60"/>
                </a:solidFill>
                <a:latin typeface="Aharoni" pitchFamily="2" charset="-79"/>
              </a:rPr>
              <a:t>بهار</a:t>
            </a:r>
            <a:endParaRPr lang="fa-IR" b="1" dirty="0">
              <a:solidFill>
                <a:srgbClr val="F41E60"/>
              </a:solidFill>
              <a:latin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fa-IR" dirty="0" smtClean="0">
                <a:solidFill>
                  <a:srgbClr val="FF0000"/>
                </a:solidFill>
              </a:rPr>
              <a:t>نویسنده : حلما خوید</a:t>
            </a:r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4" name="Sun 3"/>
          <p:cNvSpPr/>
          <p:nvPr/>
        </p:nvSpPr>
        <p:spPr>
          <a:xfrm>
            <a:off x="571472" y="1214422"/>
            <a:ext cx="1500198" cy="1714512"/>
          </a:xfrm>
          <a:prstGeom prst="sun">
            <a:avLst/>
          </a:prstGeom>
          <a:solidFill>
            <a:srgbClr val="E2E7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</p:cSld>
  <p:clrMapOvr>
    <a:masterClrMapping/>
  </p:clrMapOvr>
  <p:transition spd="slow" advClick="0" advTm="5000">
    <p:wedge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0000FF"/>
                </a:solidFill>
                <a:cs typeface="B Badr" pitchFamily="2" charset="-78"/>
              </a:rPr>
              <a:t>فروردین</a:t>
            </a:r>
            <a:endParaRPr lang="fa-IR" dirty="0">
              <a:solidFill>
                <a:srgbClr val="0000FF"/>
              </a:solidFill>
              <a:cs typeface="B Bad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>
                <a:solidFill>
                  <a:srgbClr val="002060"/>
                </a:solidFill>
              </a:rPr>
              <a:t>ماه فروردین اولین فصل بهار است.</a:t>
            </a:r>
          </a:p>
          <a:p>
            <a:pPr>
              <a:buNone/>
            </a:pPr>
            <a:r>
              <a:rPr lang="fa-IR" dirty="0" smtClean="0">
                <a:solidFill>
                  <a:srgbClr val="002060"/>
                </a:solidFill>
              </a:rPr>
              <a:t>کم کم درخت ها شکوفه می دهند</a:t>
            </a:r>
            <a:r>
              <a:rPr lang="fa-IR" dirty="0" smtClean="0">
                <a:solidFill>
                  <a:schemeClr val="accent6"/>
                </a:solidFill>
              </a:rPr>
              <a:t>.</a:t>
            </a:r>
            <a:endParaRPr lang="fa-IR" dirty="0">
              <a:solidFill>
                <a:schemeClr val="accent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4" name="Heart 3"/>
          <p:cNvSpPr/>
          <p:nvPr/>
        </p:nvSpPr>
        <p:spPr>
          <a:xfrm>
            <a:off x="714348" y="857232"/>
            <a:ext cx="1357322" cy="1428760"/>
          </a:xfrm>
          <a:prstGeom prst="heart">
            <a:avLst/>
          </a:prstGeom>
          <a:solidFill>
            <a:srgbClr val="F4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5" name="Picture 4" descr="بارگیری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0" y="3857628"/>
            <a:ext cx="2643206" cy="21431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checker dir="vert"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chemeClr val="accent2"/>
                </a:solidFill>
              </a:rPr>
              <a:t>اردیبهشت </a:t>
            </a:r>
            <a:endParaRPr lang="fa-IR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0000FF"/>
                </a:solidFill>
              </a:rPr>
              <a:t>اردیبهشت ماه دوم فصل بهار است .</a:t>
            </a:r>
          </a:p>
          <a:p>
            <a:r>
              <a:rPr lang="fa-IR" dirty="0" smtClean="0">
                <a:solidFill>
                  <a:srgbClr val="0000FF"/>
                </a:solidFill>
              </a:rPr>
              <a:t>در فصل اردیبهشت هوا بسیار مطبوع است و تمام شکوفه ها کاملا باز میشوند.</a:t>
            </a:r>
            <a:endParaRPr lang="fa-IR" dirty="0">
              <a:solidFill>
                <a:srgbClr val="0000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5" name="Cloud 4"/>
          <p:cNvSpPr/>
          <p:nvPr/>
        </p:nvSpPr>
        <p:spPr>
          <a:xfrm>
            <a:off x="428596" y="214290"/>
            <a:ext cx="1714512" cy="1785950"/>
          </a:xfrm>
          <a:prstGeom prst="cloud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6" name="Picture 5" descr="بارگیری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4000504"/>
            <a:ext cx="2643206" cy="207170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slow">
    <p:split orient="vert"/>
    <p:sndAc>
      <p:stSnd>
        <p:snd r:embed="rId2" name="suction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FF0000"/>
                </a:solidFill>
                <a:latin typeface="Aharoni" pitchFamily="2" charset="-79"/>
              </a:rPr>
              <a:t>خرداد</a:t>
            </a:r>
            <a:endParaRPr lang="fa-IR" dirty="0">
              <a:solidFill>
                <a:srgbClr val="FF0000"/>
              </a:solidFill>
              <a:latin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800080"/>
                </a:solidFill>
              </a:rPr>
              <a:t>خرداد ماه سوم و اخرین ماه فصل بهار است.</a:t>
            </a:r>
          </a:p>
          <a:p>
            <a:r>
              <a:rPr lang="fa-IR" dirty="0" smtClean="0">
                <a:solidFill>
                  <a:srgbClr val="800080"/>
                </a:solidFill>
              </a:rPr>
              <a:t>اغاز گرما شروع میشود وهمه ی شکوفه ها می ریزد وبه جایش میوهای بسیارزیبا در می اید.</a:t>
            </a:r>
            <a:endParaRPr lang="fa-IR" dirty="0">
              <a:solidFill>
                <a:srgbClr val="80008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4" name="5-Point Star 3"/>
          <p:cNvSpPr/>
          <p:nvPr/>
        </p:nvSpPr>
        <p:spPr>
          <a:xfrm>
            <a:off x="857224" y="285728"/>
            <a:ext cx="1428760" cy="1143008"/>
          </a:xfrm>
          <a:prstGeom prst="star5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5" name="Picture 4" descr="بارگیری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9058" y="4071942"/>
            <a:ext cx="2428892" cy="214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newsflash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>
                <a:solidFill>
                  <a:srgbClr val="800080"/>
                </a:solidFill>
                <a:latin typeface="Aharoni" pitchFamily="2" charset="-79"/>
              </a:rPr>
              <a:t>جدول ماه های بهار</a:t>
            </a:r>
            <a:endParaRPr lang="fa-IR" b="1" dirty="0">
              <a:solidFill>
                <a:srgbClr val="800080"/>
              </a:solidFill>
              <a:latin typeface="Aharoni" pitchFamily="2" charset="-79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2428868"/>
          <a:ext cx="8643966" cy="285752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4321983"/>
                <a:gridCol w="4321983"/>
              </a:tblGrid>
              <a:tr h="1000132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 smtClean="0">
                          <a:solidFill>
                            <a:srgbClr val="800080"/>
                          </a:solidFill>
                        </a:rPr>
                        <a:t>ماه</a:t>
                      </a:r>
                      <a:r>
                        <a:rPr lang="fa-IR" sz="2400" baseline="0" dirty="0" smtClean="0">
                          <a:solidFill>
                            <a:srgbClr val="800080"/>
                          </a:solidFill>
                        </a:rPr>
                        <a:t> فروردین</a:t>
                      </a:r>
                      <a:endParaRPr lang="fa-IR" sz="2400" dirty="0">
                        <a:solidFill>
                          <a:srgbClr val="80008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fa-IR" sz="1800" baseline="0" dirty="0" smtClean="0">
                          <a:solidFill>
                            <a:schemeClr val="tx1"/>
                          </a:solidFill>
                        </a:rPr>
                        <a:t> ماه فروردین را بسیار دوست دارم چون درخت ها شکوفه میدهند.</a:t>
                      </a:r>
                      <a:endParaRPr lang="fa-I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20124">
                <a:tc>
                  <a:txBody>
                    <a:bodyPr/>
                    <a:lstStyle/>
                    <a:p>
                      <a:pPr algn="ctr" rtl="1"/>
                      <a:r>
                        <a:rPr lang="fa-IR" sz="2400" b="1" dirty="0" smtClean="0">
                          <a:solidFill>
                            <a:srgbClr val="F41E60"/>
                          </a:solidFill>
                          <a:latin typeface="Algerian" pitchFamily="82" charset="0"/>
                        </a:rPr>
                        <a:t>ماه اردیبهشت</a:t>
                      </a:r>
                      <a:endParaRPr lang="fa-IR" sz="2400" b="1" dirty="0">
                        <a:solidFill>
                          <a:srgbClr val="F41E60"/>
                        </a:solidFill>
                        <a:latin typeface="Algerian" pitchFamily="8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latin typeface="Aharoni" pitchFamily="2" charset="-79"/>
                        </a:rPr>
                        <a:t>دختر خاله ی من در این فصل به دنیا امده.</a:t>
                      </a:r>
                      <a:endParaRPr lang="fa-IR" sz="2000" dirty="0">
                        <a:latin typeface="Aharoni" pitchFamily="2" charset="-79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937264">
                <a:tc>
                  <a:txBody>
                    <a:bodyPr/>
                    <a:lstStyle/>
                    <a:p>
                      <a:pPr algn="ctr" rtl="1"/>
                      <a:r>
                        <a:rPr lang="fa-IR" sz="2400" b="1" dirty="0" smtClean="0">
                          <a:solidFill>
                            <a:srgbClr val="FF0000"/>
                          </a:solidFill>
                        </a:rPr>
                        <a:t>ماه خرداد</a:t>
                      </a:r>
                      <a:endParaRPr lang="fa-IR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/>
                        <a:t>ماه شروع تعطیلات تابستان است.</a:t>
                      </a:r>
                      <a:endParaRPr lang="fa-IR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</p:spTree>
  </p:cSld>
  <p:clrMapOvr>
    <a:masterClrMapping/>
  </p:clrMapOvr>
  <p:transition spd="slow">
    <p:cover dir="rd"/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حلما خوید</a:t>
            </a:r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2786050" y="2928934"/>
            <a:ext cx="37160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a-IR" sz="5400" b="1" cap="none" spc="0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با تشکر از شما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456</TotalTime>
  <Words>132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Slide 1</vt:lpstr>
      <vt:lpstr>فصل بهار</vt:lpstr>
      <vt:lpstr>فروردین</vt:lpstr>
      <vt:lpstr>اردیبهشت </vt:lpstr>
      <vt:lpstr>خرداد</vt:lpstr>
      <vt:lpstr>جدول ماه های بهار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server</dc:creator>
  <cp:lastModifiedBy>server</cp:lastModifiedBy>
  <cp:revision>43</cp:revision>
  <dcterms:created xsi:type="dcterms:W3CDTF">2026-05-06T13:51:52Z</dcterms:created>
  <dcterms:modified xsi:type="dcterms:W3CDTF">2026-05-19T15:37:45Z</dcterms:modified>
</cp:coreProperties>
</file>