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</p:sldMasterIdLst>
  <p:notesMasterIdLst>
    <p:notesMasterId r:id="rId12"/>
  </p:notesMasterIdLst>
  <p:sldIdLst>
    <p:sldId id="256" r:id="rId2"/>
    <p:sldId id="260" r:id="rId3"/>
    <p:sldId id="262" r:id="rId4"/>
    <p:sldId id="259" r:id="rId5"/>
    <p:sldId id="263" r:id="rId6"/>
    <p:sldId id="261" r:id="rId7"/>
    <p:sldId id="321" r:id="rId8"/>
    <p:sldId id="270" r:id="rId9"/>
    <p:sldId id="271" r:id="rId10"/>
    <p:sldId id="29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47068B-2A41-4341-8AFD-254FDC2FFA59}">
  <a:tblStyle styleId="{7947068B-2A41-4341-8AFD-254FDC2FF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b9f7d7db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b9f7d7db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e5cc0fb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e5cc0fb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edac9f3e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edac9f3e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e5748f3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e5748f3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e5cc0fb8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de5cc0fb8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e708cb3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e708cb3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eea0255ddb_3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eea0255ddb_3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350" y="3936950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7574" y="-718425"/>
            <a:ext cx="2360638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450" y="-471725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5125" y="1613826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1276349"/>
            <a:ext cx="42612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507075"/>
            <a:ext cx="4260300" cy="3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980172" y="1775446"/>
            <a:ext cx="2661000" cy="7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4980125" y="2635350"/>
            <a:ext cx="2664900" cy="5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 idx="2" hasCustomPrompt="1"/>
          </p:nvPr>
        </p:nvSpPr>
        <p:spPr>
          <a:xfrm>
            <a:off x="3232727" y="1634354"/>
            <a:ext cx="967500" cy="10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/>
          <p:nvPr/>
        </p:nvSpPr>
        <p:spPr>
          <a:xfrm>
            <a:off x="4625875" y="558900"/>
            <a:ext cx="3804900" cy="404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/>
          <p:nvPr/>
        </p:nvSpPr>
        <p:spPr>
          <a:xfrm>
            <a:off x="5370950" y="-461650"/>
            <a:ext cx="5990100" cy="59901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350" y="3936950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450" y="-471725"/>
            <a:ext cx="3141251" cy="17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86024" y="2445142"/>
            <a:ext cx="4572000" cy="7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285975" y="3305048"/>
            <a:ext cx="4572000" cy="2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088272" y="1540232"/>
            <a:ext cx="967500" cy="10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128350" y="1659469"/>
            <a:ext cx="37764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128350" y="2492831"/>
            <a:ext cx="3241500" cy="9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350" y="3936950"/>
            <a:ext cx="3141251" cy="1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150" y="3735275"/>
            <a:ext cx="185737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803284" y="3087375"/>
            <a:ext cx="18288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2"/>
          </p:nvPr>
        </p:nvSpPr>
        <p:spPr>
          <a:xfrm>
            <a:off x="803284" y="2699075"/>
            <a:ext cx="1828800" cy="3567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3" hasCustomPrompt="1"/>
          </p:nvPr>
        </p:nvSpPr>
        <p:spPr>
          <a:xfrm>
            <a:off x="1290034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4"/>
          </p:nvPr>
        </p:nvSpPr>
        <p:spPr>
          <a:xfrm>
            <a:off x="2706163" y="3084557"/>
            <a:ext cx="18288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5"/>
          </p:nvPr>
        </p:nvSpPr>
        <p:spPr>
          <a:xfrm>
            <a:off x="2706163" y="2700509"/>
            <a:ext cx="1828800" cy="3567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6" hasCustomPrompt="1"/>
          </p:nvPr>
        </p:nvSpPr>
        <p:spPr>
          <a:xfrm>
            <a:off x="3192913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7"/>
          </p:nvPr>
        </p:nvSpPr>
        <p:spPr>
          <a:xfrm>
            <a:off x="4609042" y="3087375"/>
            <a:ext cx="18288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8"/>
          </p:nvPr>
        </p:nvSpPr>
        <p:spPr>
          <a:xfrm>
            <a:off x="4609042" y="2699075"/>
            <a:ext cx="1828800" cy="3567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9" hasCustomPrompt="1"/>
          </p:nvPr>
        </p:nvSpPr>
        <p:spPr>
          <a:xfrm>
            <a:off x="5095792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3"/>
          </p:nvPr>
        </p:nvSpPr>
        <p:spPr>
          <a:xfrm>
            <a:off x="6511920" y="3084557"/>
            <a:ext cx="18288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4"/>
          </p:nvPr>
        </p:nvSpPr>
        <p:spPr>
          <a:xfrm>
            <a:off x="6511920" y="2700501"/>
            <a:ext cx="1828800" cy="3567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100">
                <a:solidFill>
                  <a:schemeClr val="accent1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15" hasCustomPrompt="1"/>
          </p:nvPr>
        </p:nvSpPr>
        <p:spPr>
          <a:xfrm>
            <a:off x="6998670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300" b="0"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5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751713" y="1264419"/>
            <a:ext cx="33741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747813" y="2097775"/>
            <a:ext cx="3378000" cy="18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7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2502925" y="1371575"/>
            <a:ext cx="4688700" cy="16953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0">
                <a:solidFill>
                  <a:schemeClr val="accent2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2"/>
          </p:nvPr>
        </p:nvSpPr>
        <p:spPr>
          <a:xfrm>
            <a:off x="2502925" y="3220250"/>
            <a:ext cx="2450400" cy="3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7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442400" y="1523175"/>
            <a:ext cx="6259200" cy="13263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0">
                <a:solidFill>
                  <a:schemeClr val="accent2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2"/>
          </p:nvPr>
        </p:nvSpPr>
        <p:spPr>
          <a:xfrm>
            <a:off x="3346800" y="2969100"/>
            <a:ext cx="2450400" cy="3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1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534650" y="1762894"/>
            <a:ext cx="37764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4534650" y="2596256"/>
            <a:ext cx="3776400" cy="9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2743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habnam" panose="020B0603030804020204" pitchFamily="34" charset="-78"/>
          <a:ea typeface="Shabnam" panose="020B0603030804020204" pitchFamily="34" charset="-78"/>
          <a:cs typeface="Shabnam" panose="020B0603030804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habnam" panose="020B0603030804020204" pitchFamily="34" charset="-78"/>
          <a:ea typeface="Shabnam" panose="020B0603030804020204" pitchFamily="34" charset="-78"/>
          <a:cs typeface="Shabnam" panose="020B0603030804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>
            <a:spLocks noGrp="1"/>
          </p:cNvSpPr>
          <p:nvPr>
            <p:ph type="ctrTitle"/>
          </p:nvPr>
        </p:nvSpPr>
        <p:spPr>
          <a:xfrm>
            <a:off x="713225" y="21829"/>
            <a:ext cx="4261200" cy="335932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 rtl="1"/>
            <a:br>
              <a:rPr lang="fa-IR" sz="4400" dirty="0"/>
            </a:br>
            <a:br>
              <a:rPr lang="fa-IR" sz="4400" dirty="0">
                <a:cs typeface="B Nazanin" panose="00000400000000000000" pitchFamily="2" charset="-78"/>
              </a:rPr>
            </a:br>
            <a:br>
              <a:rPr lang="fa-IR" sz="4400" dirty="0">
                <a:cs typeface="B Nazanin" panose="00000400000000000000" pitchFamily="2" charset="-78"/>
              </a:rPr>
            </a:br>
            <a:br>
              <a:rPr lang="fa-IR" sz="4400" dirty="0">
                <a:cs typeface="B Nazanin" panose="00000400000000000000" pitchFamily="2" charset="-78"/>
              </a:rPr>
            </a:br>
            <a:br>
              <a:rPr lang="fa-IR" sz="4400" dirty="0">
                <a:cs typeface="B Nazanin" panose="00000400000000000000" pitchFamily="2" charset="-78"/>
              </a:rPr>
            </a:br>
            <a:r>
              <a:rPr lang="fa-IR" sz="4400" dirty="0">
                <a:cs typeface="B Nazanin" panose="00000400000000000000" pitchFamily="2" charset="-78"/>
              </a:rPr>
              <a:t>به نام خدا</a:t>
            </a:r>
            <a:br>
              <a:rPr lang="fa-IR" sz="4400" dirty="0"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موضوع:</a:t>
            </a:r>
            <a:br>
              <a:rPr lang="fa-IR" sz="4000" dirty="0"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تحقیق درباره افزایش </a:t>
            </a:r>
            <a:r>
              <a:rPr lang="fa-IR" sz="4000" dirty="0" err="1">
                <a:cs typeface="B Nazanin" panose="00000400000000000000" pitchFamily="2" charset="-78"/>
              </a:rPr>
              <a:t>کربن‌دی‌اکسید</a:t>
            </a:r>
            <a:r>
              <a:rPr lang="fa-IR" sz="4000" dirty="0">
                <a:cs typeface="B Nazanin" panose="00000400000000000000" pitchFamily="2" charset="-78"/>
              </a:rPr>
              <a:t> و تأثیر آن بر محیط زیست</a:t>
            </a:r>
            <a:endParaRPr sz="4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35" name="Google Shape;235;p46"/>
          <p:cNvSpPr txBox="1">
            <a:spLocks noGrp="1"/>
          </p:cNvSpPr>
          <p:nvPr>
            <p:ph type="subTitle" idx="1"/>
          </p:nvPr>
        </p:nvSpPr>
        <p:spPr>
          <a:xfrm>
            <a:off x="714125" y="3980530"/>
            <a:ext cx="4260300" cy="5827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cs typeface="B Nazanin" panose="00000400000000000000" pitchFamily="2" charset="-78"/>
              </a:rPr>
              <a:t>ارایه دهندگان : ماندانا بختیاری و ستایش </a:t>
            </a:r>
            <a:r>
              <a:rPr lang="fa-IR" sz="2400" dirty="0" err="1">
                <a:cs typeface="B Nazanin" panose="00000400000000000000" pitchFamily="2" charset="-78"/>
              </a:rPr>
              <a:t>خمیسی</a:t>
            </a:r>
            <a:r>
              <a:rPr lang="fa-IR" sz="2400" dirty="0">
                <a:cs typeface="B Nazanin" panose="00000400000000000000" pitchFamily="2" charset="-78"/>
              </a:rPr>
              <a:t> و نرگس غیوران </a:t>
            </a:r>
            <a:endParaRPr sz="2400" dirty="0">
              <a:cs typeface="B Nazanin" panose="00000400000000000000" pitchFamily="2" charset="-78"/>
            </a:endParaRPr>
          </a:p>
        </p:txBody>
      </p:sp>
      <p:pic>
        <p:nvPicPr>
          <p:cNvPr id="236" name="Google Shape;23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700" y="877800"/>
            <a:ext cx="4168300" cy="42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6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5245525" y="539488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8CAFEC-ECD1-F487-9BB0-34DC16CB255A}"/>
              </a:ext>
            </a:extLst>
          </p:cNvPr>
          <p:cNvSpPr txBox="1"/>
          <p:nvPr/>
        </p:nvSpPr>
        <p:spPr>
          <a:xfrm>
            <a:off x="1769888" y="3381152"/>
            <a:ext cx="26000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معلم: سرکار خانم صافی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" name="Google Shape;161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701" y="784357"/>
            <a:ext cx="2527302" cy="255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89"/>
          <p:cNvSpPr txBox="1">
            <a:spLocks noGrp="1"/>
          </p:cNvSpPr>
          <p:nvPr>
            <p:ph type="title"/>
          </p:nvPr>
        </p:nvSpPr>
        <p:spPr>
          <a:xfrm>
            <a:off x="4714310" y="1289165"/>
            <a:ext cx="3355801" cy="26712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>
                <a:cs typeface="B Nazanin" panose="00000400000000000000" pitchFamily="2" charset="-78"/>
              </a:rPr>
              <a:t>ممنون تا </a:t>
            </a:r>
            <a:r>
              <a:rPr lang="fa-IR" b="1" dirty="0" err="1">
                <a:cs typeface="B Nazanin" panose="00000400000000000000" pitchFamily="2" charset="-78"/>
              </a:rPr>
              <a:t>اخر</a:t>
            </a:r>
            <a:r>
              <a:rPr lang="fa-IR" b="1" dirty="0">
                <a:cs typeface="B Nazanin" panose="00000400000000000000" pitchFamily="2" charset="-78"/>
              </a:rPr>
              <a:t> با نگاه </a:t>
            </a:r>
            <a:r>
              <a:rPr lang="fa-IR" b="1" dirty="0" err="1">
                <a:cs typeface="B Nazanin" panose="00000400000000000000" pitchFamily="2" charset="-78"/>
              </a:rPr>
              <a:t>قشنگتون</a:t>
            </a:r>
            <a:r>
              <a:rPr lang="fa-IR" b="1" dirty="0">
                <a:cs typeface="B Nazanin" panose="00000400000000000000" pitchFamily="2" charset="-78"/>
              </a:rPr>
              <a:t> نگاه کردین </a:t>
            </a:r>
            <a:endParaRPr b="1" dirty="0">
              <a:cs typeface="B Nazanin" panose="00000400000000000000" pitchFamily="2" charset="-78"/>
            </a:endParaRPr>
          </a:p>
        </p:txBody>
      </p:sp>
      <p:pic>
        <p:nvPicPr>
          <p:cNvPr id="1614" name="Google Shape;1614;p89"/>
          <p:cNvPicPr preferRelativeResize="0"/>
          <p:nvPr/>
        </p:nvPicPr>
        <p:blipFill rotWithShape="1">
          <a:blip r:embed="rId4">
            <a:alphaModFix/>
          </a:blip>
          <a:srcRect l="-3484" t="-5269" r="-30009" b="-12626"/>
          <a:stretch/>
        </p:blipFill>
        <p:spPr>
          <a:xfrm>
            <a:off x="1337133" y="1763571"/>
            <a:ext cx="2826800" cy="282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>
            <a:spLocks noGrp="1"/>
          </p:cNvSpPr>
          <p:nvPr>
            <p:ph type="title"/>
          </p:nvPr>
        </p:nvSpPr>
        <p:spPr>
          <a:xfrm>
            <a:off x="5038792" y="105470"/>
            <a:ext cx="33741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مقدمه </a:t>
            </a:r>
            <a:endParaRPr dirty="0"/>
          </a:p>
        </p:txBody>
      </p:sp>
      <p:sp>
        <p:nvSpPr>
          <p:cNvPr id="295" name="Google Shape;295;p50"/>
          <p:cNvSpPr txBox="1">
            <a:spLocks noGrp="1"/>
          </p:cNvSpPr>
          <p:nvPr>
            <p:ph type="subTitle" idx="1"/>
          </p:nvPr>
        </p:nvSpPr>
        <p:spPr>
          <a:xfrm>
            <a:off x="4572000" y="756383"/>
            <a:ext cx="3840892" cy="18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امروزه</a:t>
            </a:r>
            <a:r>
              <a:rPr lang="fa-IR" sz="2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یکی از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مهم‌ترین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مشکلات جهان، افزایش گازهای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گلخانه‌ای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به‌ویژه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کربن‌دی‌اکسید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(</a:t>
            </a:r>
            <a:r>
              <a:rPr lang="en-US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CO₂) 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در جو زمین است. این گاز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به‌طور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طبیعی وجود دارد، اما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فعالیت‌های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انسانی مانند سوزاندن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سوخت‌های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فسیلی و قطع درختان باعث افزایش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بیش‌ازحد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آن شده است. افزایش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کربن‌دی‌اکسید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می‌تواند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تغییرات بزرگی در </a:t>
            </a:r>
            <a:r>
              <a:rPr lang="fa-IR" sz="20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آب‌وهوا</a:t>
            </a:r>
            <a:r>
              <a:rPr lang="fa-IR" sz="20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و محیط زیست ایجاد کند</a:t>
            </a:r>
            <a:r>
              <a:rPr lang="fa-IR" sz="2000" b="1" dirty="0">
                <a:solidFill>
                  <a:schemeClr val="tx1"/>
                </a:solidFill>
                <a:latin typeface="Shabnam" panose="020B0603030804020204" pitchFamily="34" charset="-78"/>
                <a:ea typeface="Lexend Light"/>
                <a:cs typeface="Shabnam" panose="020B0603030804020204" pitchFamily="34" charset="-78"/>
                <a:sym typeface="Lexend Light"/>
              </a:rPr>
              <a:t>.</a:t>
            </a:r>
          </a:p>
        </p:txBody>
      </p:sp>
      <p:pic>
        <p:nvPicPr>
          <p:cNvPr id="296" name="Google Shape;29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188" y="1129913"/>
            <a:ext cx="3378024" cy="28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>
            <a:spLocks noGrp="1"/>
          </p:cNvSpPr>
          <p:nvPr>
            <p:ph type="title"/>
          </p:nvPr>
        </p:nvSpPr>
        <p:spPr>
          <a:xfrm>
            <a:off x="968861" y="243151"/>
            <a:ext cx="37764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cs typeface="B Nazanin" panose="00000400000000000000" pitchFamily="2" charset="-78"/>
              </a:rPr>
              <a:t>کربن دی اکسید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چیست؟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2" name="Google Shape;312;p52"/>
          <p:cNvSpPr txBox="1">
            <a:spLocks noGrp="1"/>
          </p:cNvSpPr>
          <p:nvPr>
            <p:ph type="subTitle" idx="1"/>
          </p:nvPr>
        </p:nvSpPr>
        <p:spPr>
          <a:xfrm>
            <a:off x="937545" y="878851"/>
            <a:ext cx="3776400" cy="9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 err="1">
                <a:cs typeface="B Nazanin" panose="00000400000000000000" pitchFamily="2" charset="-78"/>
              </a:rPr>
              <a:t>کربن‌دی‌اکسید</a:t>
            </a:r>
            <a:r>
              <a:rPr lang="fa-IR" sz="2400" b="1" dirty="0">
                <a:cs typeface="B Nazanin" panose="00000400000000000000" pitchFamily="2" charset="-78"/>
              </a:rPr>
              <a:t> گازی </a:t>
            </a:r>
            <a:r>
              <a:rPr lang="fa-IR" sz="2400" b="1" dirty="0" err="1">
                <a:cs typeface="B Nazanin" panose="00000400000000000000" pitchFamily="2" charset="-78"/>
              </a:rPr>
              <a:t>بی‌رنگ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fa-IR" sz="2400" b="1" dirty="0" err="1">
                <a:cs typeface="B Nazanin" panose="00000400000000000000" pitchFamily="2" charset="-78"/>
              </a:rPr>
              <a:t>بی‌بو</a:t>
            </a:r>
            <a:r>
              <a:rPr lang="fa-IR" sz="2400" b="1" dirty="0">
                <a:cs typeface="B Nazanin" panose="00000400000000000000" pitchFamily="2" charset="-78"/>
              </a:rPr>
              <a:t> است که از تنفس موجودات زنده، سوختن مواد سوختی مانند بنزین و گاز، و فعالیت </a:t>
            </a:r>
            <a:r>
              <a:rPr lang="fa-IR" sz="2400" b="1" dirty="0" err="1">
                <a:cs typeface="B Nazanin" panose="00000400000000000000" pitchFamily="2" charset="-78"/>
              </a:rPr>
              <a:t>کارخانه‌ها</a:t>
            </a:r>
            <a:r>
              <a:rPr lang="fa-IR" sz="2400" b="1" dirty="0">
                <a:cs typeface="B Nazanin" panose="00000400000000000000" pitchFamily="2" charset="-78"/>
              </a:rPr>
              <a:t> تولید </a:t>
            </a:r>
            <a:r>
              <a:rPr lang="fa-IR" sz="2400" b="1" dirty="0" err="1">
                <a:cs typeface="B Nazanin" panose="00000400000000000000" pitchFamily="2" charset="-78"/>
              </a:rPr>
              <a:t>می‌شود</a:t>
            </a:r>
            <a:r>
              <a:rPr lang="fa-IR" sz="2400" b="1" dirty="0">
                <a:cs typeface="B Nazanin" panose="00000400000000000000" pitchFamily="2" charset="-78"/>
              </a:rPr>
              <a:t>. گیاهان از این گاز برای </a:t>
            </a:r>
            <a:r>
              <a:rPr lang="fa-IR" sz="2400" b="1" dirty="0" err="1">
                <a:cs typeface="B Nazanin" panose="00000400000000000000" pitchFamily="2" charset="-78"/>
              </a:rPr>
              <a:t>فتوسنتز</a:t>
            </a:r>
            <a:r>
              <a:rPr lang="fa-IR" sz="2400" b="1" dirty="0">
                <a:cs typeface="B Nazanin" panose="00000400000000000000" pitchFamily="2" charset="-78"/>
              </a:rPr>
              <a:t> استفاده </a:t>
            </a:r>
            <a:r>
              <a:rPr lang="fa-IR" sz="2400" b="1" dirty="0" err="1">
                <a:cs typeface="B Nazanin" panose="00000400000000000000" pitchFamily="2" charset="-78"/>
              </a:rPr>
              <a:t>می‌کنند</a:t>
            </a:r>
            <a:r>
              <a:rPr lang="fa-IR" sz="2400" b="1" dirty="0">
                <a:cs typeface="B Nazanin" panose="00000400000000000000" pitchFamily="2" charset="-78"/>
              </a:rPr>
              <a:t>، اما مقدار زیاد آن در جو خطرناک است.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313" name="Google Shape;3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850" y="1308350"/>
            <a:ext cx="2939925" cy="25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503" y="621631"/>
            <a:ext cx="1189695" cy="4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2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7726450" y="1870051"/>
            <a:ext cx="1189695" cy="4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7733" y="3630127"/>
            <a:ext cx="1865234" cy="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758" y="1595994"/>
            <a:ext cx="1123125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879" y="1564344"/>
            <a:ext cx="1123125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000" y="1564344"/>
            <a:ext cx="1123125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122" y="1564344"/>
            <a:ext cx="1123125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>
            <a:off x="713225" y="521208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تاثیر افزایش کربن دی اکسید بر محیط زیست:</a:t>
            </a:r>
            <a:endParaRPr dirty="0"/>
          </a:p>
        </p:txBody>
      </p:sp>
      <p:sp>
        <p:nvSpPr>
          <p:cNvPr id="275" name="Google Shape;275;p49"/>
          <p:cNvSpPr txBox="1">
            <a:spLocks noGrp="1"/>
          </p:cNvSpPr>
          <p:nvPr>
            <p:ph type="subTitle" idx="1"/>
          </p:nvPr>
        </p:nvSpPr>
        <p:spPr>
          <a:xfrm>
            <a:off x="877309" y="2764520"/>
            <a:ext cx="1828800" cy="957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 err="1">
                <a:cs typeface="B Nazanin" panose="00000400000000000000" pitchFamily="2" charset="-78"/>
              </a:rPr>
              <a:t>الودگی</a:t>
            </a:r>
            <a:r>
              <a:rPr lang="fa-IR" sz="2800" b="1" dirty="0">
                <a:cs typeface="B Nazanin" panose="00000400000000000000" pitchFamily="2" charset="-78"/>
              </a:rPr>
              <a:t> هوا و بیماری های تنفسی </a:t>
            </a:r>
            <a:r>
              <a:rPr lang="fa-IR" sz="2800" b="1" dirty="0" err="1">
                <a:cs typeface="B Nazanin" panose="00000400000000000000" pitchFamily="2" charset="-78"/>
              </a:rPr>
              <a:t>درانسان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endParaRPr sz="2800" b="1" dirty="0">
              <a:cs typeface="B Nazanin" panose="00000400000000000000" pitchFamily="2" charset="-78"/>
            </a:endParaRPr>
          </a:p>
        </p:txBody>
      </p:sp>
      <p:sp>
        <p:nvSpPr>
          <p:cNvPr id="277" name="Google Shape;277;p49"/>
          <p:cNvSpPr txBox="1">
            <a:spLocks noGrp="1"/>
          </p:cNvSpPr>
          <p:nvPr>
            <p:ph type="title" idx="3"/>
          </p:nvPr>
        </p:nvSpPr>
        <p:spPr>
          <a:xfrm>
            <a:off x="1290034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04</a:t>
            </a:r>
            <a:endParaRPr dirty="0"/>
          </a:p>
        </p:txBody>
      </p:sp>
      <p:sp>
        <p:nvSpPr>
          <p:cNvPr id="278" name="Google Shape;278;p49"/>
          <p:cNvSpPr txBox="1">
            <a:spLocks noGrp="1"/>
          </p:cNvSpPr>
          <p:nvPr>
            <p:ph type="subTitle" idx="4"/>
          </p:nvPr>
        </p:nvSpPr>
        <p:spPr>
          <a:xfrm>
            <a:off x="2743175" y="2752306"/>
            <a:ext cx="1828800" cy="957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800" b="1" dirty="0">
                <a:cs typeface="B Nazanin" panose="00000400000000000000" pitchFamily="2" charset="-78"/>
              </a:rPr>
              <a:t>از بین رفتن برخی گیاهان و جانوران </a:t>
            </a:r>
            <a:endParaRPr sz="2800" b="1" dirty="0">
              <a:cs typeface="B Nazanin" panose="00000400000000000000" pitchFamily="2" charset="-78"/>
            </a:endParaRPr>
          </a:p>
        </p:txBody>
      </p:sp>
      <p:sp>
        <p:nvSpPr>
          <p:cNvPr id="280" name="Google Shape;280;p49"/>
          <p:cNvSpPr txBox="1">
            <a:spLocks noGrp="1"/>
          </p:cNvSpPr>
          <p:nvPr>
            <p:ph type="title" idx="6"/>
          </p:nvPr>
        </p:nvSpPr>
        <p:spPr>
          <a:xfrm>
            <a:off x="3192913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03</a:t>
            </a:r>
            <a:endParaRPr dirty="0"/>
          </a:p>
        </p:txBody>
      </p:sp>
      <p:sp>
        <p:nvSpPr>
          <p:cNvPr id="281" name="Google Shape;281;p49"/>
          <p:cNvSpPr txBox="1">
            <a:spLocks noGrp="1"/>
          </p:cNvSpPr>
          <p:nvPr>
            <p:ph type="subTitle" idx="7"/>
          </p:nvPr>
        </p:nvSpPr>
        <p:spPr>
          <a:xfrm>
            <a:off x="4609041" y="2729470"/>
            <a:ext cx="1902875" cy="957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cs typeface="B Nazanin" panose="00000400000000000000" pitchFamily="2" charset="-78"/>
              </a:rPr>
              <a:t>ذوب شدن یخ های قطبی </a:t>
            </a:r>
            <a:r>
              <a:rPr lang="fa-IR" sz="2800" b="1" dirty="0" err="1">
                <a:cs typeface="B Nazanin" panose="00000400000000000000" pitchFamily="2" charset="-78"/>
              </a:rPr>
              <a:t>وبالا</a:t>
            </a:r>
            <a:endParaRPr lang="fa-IR" sz="2800" b="1" dirty="0">
              <a:cs typeface="B Nazanin" panose="000004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 err="1">
                <a:cs typeface="B Nazanin" panose="00000400000000000000" pitchFamily="2" charset="-78"/>
              </a:rPr>
              <a:t>امدن</a:t>
            </a:r>
            <a:r>
              <a:rPr lang="fa-IR" sz="2800" b="1" dirty="0">
                <a:cs typeface="B Nazanin" panose="00000400000000000000" pitchFamily="2" charset="-78"/>
              </a:rPr>
              <a:t> سطح </a:t>
            </a:r>
            <a:r>
              <a:rPr lang="fa-IR" sz="2800" b="1" dirty="0" err="1">
                <a:cs typeface="B Nazanin" panose="00000400000000000000" pitchFamily="2" charset="-78"/>
              </a:rPr>
              <a:t>اب</a:t>
            </a:r>
            <a:r>
              <a:rPr lang="fa-IR" sz="2800" b="1" dirty="0">
                <a:cs typeface="B Nazanin" panose="00000400000000000000" pitchFamily="2" charset="-78"/>
              </a:rPr>
              <a:t> دریاها</a:t>
            </a:r>
            <a:endParaRPr sz="2800" b="1" dirty="0">
              <a:cs typeface="B Nazanin" panose="00000400000000000000" pitchFamily="2" charset="-78"/>
            </a:endParaRPr>
          </a:p>
        </p:txBody>
      </p:sp>
      <p:sp>
        <p:nvSpPr>
          <p:cNvPr id="283" name="Google Shape;283;p49"/>
          <p:cNvSpPr txBox="1">
            <a:spLocks noGrp="1"/>
          </p:cNvSpPr>
          <p:nvPr>
            <p:ph type="title" idx="9"/>
          </p:nvPr>
        </p:nvSpPr>
        <p:spPr>
          <a:xfrm>
            <a:off x="5095792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02</a:t>
            </a:r>
            <a:endParaRPr dirty="0"/>
          </a:p>
        </p:txBody>
      </p:sp>
      <p:pic>
        <p:nvPicPr>
          <p:cNvPr id="284" name="Google Shape;284;p49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6085000" y="1101801"/>
            <a:ext cx="1189695" cy="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9"/>
          <p:cNvSpPr txBox="1">
            <a:spLocks noGrp="1"/>
          </p:cNvSpPr>
          <p:nvPr>
            <p:ph type="subTitle" idx="13"/>
          </p:nvPr>
        </p:nvSpPr>
        <p:spPr>
          <a:xfrm>
            <a:off x="6511916" y="2642688"/>
            <a:ext cx="1828800" cy="957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 err="1">
                <a:cs typeface="B Nazanin" panose="00000400000000000000" pitchFamily="2" charset="-78"/>
              </a:rPr>
              <a:t>گرمایش</a:t>
            </a:r>
            <a:r>
              <a:rPr lang="fa-IR" sz="2800" b="1" dirty="0">
                <a:cs typeface="B Nazanin" panose="00000400000000000000" pitchFamily="2" charset="-78"/>
              </a:rPr>
              <a:t> زمین </a:t>
            </a:r>
            <a:r>
              <a:rPr lang="fa-IR" sz="2800" b="1" dirty="0" err="1">
                <a:cs typeface="B Nazanin" panose="00000400000000000000" pitchFamily="2" charset="-78"/>
              </a:rPr>
              <a:t>وافزایش</a:t>
            </a:r>
            <a:r>
              <a:rPr lang="fa-IR" sz="2800" b="1" dirty="0">
                <a:cs typeface="B Nazanin" panose="00000400000000000000" pitchFamily="2" charset="-78"/>
              </a:rPr>
              <a:t> دمای هوا</a:t>
            </a:r>
            <a:endParaRPr sz="2800" b="1" dirty="0">
              <a:cs typeface="B Nazanin" panose="00000400000000000000" pitchFamily="2" charset="-78"/>
            </a:endParaRPr>
          </a:p>
        </p:txBody>
      </p:sp>
      <p:sp>
        <p:nvSpPr>
          <p:cNvPr id="287" name="Google Shape;287;p49"/>
          <p:cNvSpPr txBox="1">
            <a:spLocks noGrp="1"/>
          </p:cNvSpPr>
          <p:nvPr>
            <p:ph type="title" idx="15"/>
          </p:nvPr>
        </p:nvSpPr>
        <p:spPr>
          <a:xfrm>
            <a:off x="6998670" y="1631044"/>
            <a:ext cx="855300" cy="9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01</a:t>
            </a:r>
            <a:endParaRPr dirty="0"/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161567">
            <a:off x="2806120" y="4036568"/>
            <a:ext cx="3050223" cy="168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42" y="944217"/>
            <a:ext cx="1865234" cy="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4335357" y="136112"/>
            <a:ext cx="4174985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000" dirty="0">
                <a:cs typeface="B Nazanin" panose="00000400000000000000" pitchFamily="2" charset="-78"/>
              </a:rPr>
              <a:t>پیش بینی مطرح شده </a:t>
            </a:r>
            <a:r>
              <a:rPr lang="fa-IR" sz="4400" dirty="0">
                <a:cs typeface="B Nazanin" panose="00000400000000000000" pitchFamily="2" charset="-78"/>
              </a:rPr>
              <a:t>:</a:t>
            </a:r>
            <a:endParaRPr sz="4400" dirty="0">
              <a:cs typeface="B Nazanin" panose="00000400000000000000" pitchFamily="2" charset="-78"/>
            </a:endParaRPr>
          </a:p>
        </p:txBody>
      </p:sp>
      <p:sp>
        <p:nvSpPr>
          <p:cNvPr id="322" name="Google Shape;322;p53"/>
          <p:cNvSpPr txBox="1">
            <a:spLocks noGrp="1"/>
          </p:cNvSpPr>
          <p:nvPr>
            <p:ph type="subTitle" idx="1"/>
          </p:nvPr>
        </p:nvSpPr>
        <p:spPr>
          <a:xfrm>
            <a:off x="4572000" y="905312"/>
            <a:ext cx="4306186" cy="41020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گفته شده اگر تولید </a:t>
            </a:r>
            <a:r>
              <a:rPr lang="en-US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CO₂ 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با روند فعلی ادامه پیدا کند، تا حدود سال ۱۴۳۰ (حدود ۲۰۵۰ میلادی) ممکن است بخش زیادی از 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گونه‌های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زنده در معرض خطر قرار بگیرند. البته اشاره 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می‌کند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که با کاهش انتشار 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می‌توان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از این بحران جلوگیری کرد.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کربن‌دی‌اکسید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چرا مهم است؟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CO₂ 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یک گاز 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گلخانه‌ای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است. یعنی: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گرما را در جو زمین نگه 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می‌دارد</a:t>
            </a:r>
            <a:endParaRPr lang="fa-IR" sz="1800" b="1" dirty="0">
              <a:solidFill>
                <a:schemeClr val="tx1"/>
              </a:solidFill>
              <a:ea typeface="Lexend Light"/>
              <a:cs typeface="B Nazanin" panose="00000400000000000000" pitchFamily="2" charset="-78"/>
              <a:sym typeface="Lexend Light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باعث افزایش دمای میانگین زمین 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می‌شود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(</a:t>
            </a:r>
            <a:r>
              <a:rPr lang="fa-IR" sz="1800" b="1" dirty="0" err="1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گرمایش</a:t>
            </a:r>
            <a:r>
              <a:rPr lang="fa-IR" sz="1800" b="1" dirty="0">
                <a:solidFill>
                  <a:schemeClr val="tx1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جهانی)</a:t>
            </a: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solidFill>
                <a:schemeClr val="tx1"/>
              </a:solidFill>
              <a:ea typeface="Lexend Light"/>
              <a:cs typeface="B Nazanin" panose="00000400000000000000" pitchFamily="2" charset="-78"/>
              <a:sym typeface="Lexend Light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1400" dirty="0">
              <a:solidFill>
                <a:schemeClr val="dk2"/>
              </a:solidFill>
              <a:latin typeface="Shabnam" panose="020B0603030804020204" pitchFamily="34" charset="-78"/>
              <a:ea typeface="Lexend Light"/>
              <a:cs typeface="Shabnam" panose="020B0603030804020204" pitchFamily="34" charset="-78"/>
              <a:sym typeface="Lexen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674" y="1253209"/>
            <a:ext cx="1252651" cy="12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1"/>
          <p:cNvSpPr txBox="1">
            <a:spLocks noGrp="1"/>
          </p:cNvSpPr>
          <p:nvPr>
            <p:ph type="title"/>
          </p:nvPr>
        </p:nvSpPr>
        <p:spPr>
          <a:xfrm>
            <a:off x="861703" y="365158"/>
            <a:ext cx="6815099" cy="7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/>
              <a:t>گزارش علمی: چرا تا سال ۱۴۳۰ (۲۰۵۰ میلادی) </a:t>
            </a:r>
            <a:r>
              <a:rPr lang="fa-IR" sz="2800" dirty="0" err="1"/>
              <a:t>یک‌سوم</a:t>
            </a:r>
            <a:r>
              <a:rPr lang="fa-IR" sz="2800" dirty="0"/>
              <a:t> </a:t>
            </a:r>
            <a:r>
              <a:rPr lang="fa-IR" sz="2800" dirty="0" err="1"/>
              <a:t>گونه‌ها</a:t>
            </a:r>
            <a:r>
              <a:rPr lang="fa-IR" sz="2800" dirty="0"/>
              <a:t> در خطرند؟</a:t>
            </a:r>
            <a:endParaRPr sz="2800" dirty="0"/>
          </a:p>
        </p:txBody>
      </p:sp>
      <p:sp>
        <p:nvSpPr>
          <p:cNvPr id="304" name="Google Shape;304;p51"/>
          <p:cNvSpPr txBox="1">
            <a:spLocks noGrp="1"/>
          </p:cNvSpPr>
          <p:nvPr>
            <p:ph type="title" idx="2"/>
          </p:nvPr>
        </p:nvSpPr>
        <p:spPr>
          <a:xfrm>
            <a:off x="4015394" y="1211833"/>
            <a:ext cx="967500" cy="10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01</a:t>
            </a:r>
            <a:endParaRPr dirty="0"/>
          </a:p>
        </p:txBody>
      </p:sp>
      <p:pic>
        <p:nvPicPr>
          <p:cNvPr id="305" name="Google Shape;305;p51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489564" y="1010060"/>
            <a:ext cx="1189695" cy="4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7590" y="3918655"/>
            <a:ext cx="1865234" cy="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60875E-559C-B498-AF9C-417434C5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697" y="2279533"/>
            <a:ext cx="5276892" cy="2159240"/>
          </a:xfrm>
        </p:spPr>
        <p:txBody>
          <a:bodyPr/>
          <a:lstStyle/>
          <a:p>
            <a:pPr algn="r"/>
            <a:r>
              <a:rPr lang="fa-IR" sz="2400" b="1" dirty="0"/>
              <a:t>وقتی </a:t>
            </a:r>
            <a:r>
              <a:rPr lang="fa-IR" sz="2400" b="1" dirty="0" err="1"/>
              <a:t>سوخت‌های</a:t>
            </a:r>
            <a:r>
              <a:rPr lang="fa-IR" sz="2400" b="1" dirty="0"/>
              <a:t> فسیلی (نفت و گاز) را </a:t>
            </a:r>
            <a:r>
              <a:rPr lang="fa-IR" sz="2400" b="1" dirty="0" err="1"/>
              <a:t>می‌سوزانیم</a:t>
            </a:r>
            <a:r>
              <a:rPr lang="fa-IR" sz="2400" b="1" dirty="0"/>
              <a:t>، </a:t>
            </a:r>
            <a:r>
              <a:rPr lang="fa-IR" sz="2400" b="1" dirty="0" err="1"/>
              <a:t>گازکربن</a:t>
            </a:r>
            <a:r>
              <a:rPr lang="fa-IR" sz="2400" b="1" dirty="0"/>
              <a:t> دی اکسید وارد هوا </a:t>
            </a:r>
            <a:r>
              <a:rPr lang="fa-IR" sz="2400" b="1" dirty="0" err="1"/>
              <a:t>می‌شود</a:t>
            </a:r>
            <a:r>
              <a:rPr lang="fa-IR" sz="2400" b="1" dirty="0"/>
              <a:t>. این گاز مثل یک پتوی ضخیم دور زمین را </a:t>
            </a:r>
            <a:r>
              <a:rPr lang="fa-IR" sz="2400" b="1" dirty="0" err="1"/>
              <a:t>می‌گیرد</a:t>
            </a:r>
            <a:r>
              <a:rPr lang="fa-IR" sz="2400" b="1" dirty="0"/>
              <a:t> و اجازه </a:t>
            </a:r>
            <a:r>
              <a:rPr lang="fa-IR" sz="2400" b="1" dirty="0" err="1"/>
              <a:t>نمی‌دهد</a:t>
            </a:r>
            <a:r>
              <a:rPr lang="fa-IR" sz="2400" b="1" dirty="0"/>
              <a:t> گرمای خورشید خارج شود. نتیجه این است که دمای زمین مدام بالاتر </a:t>
            </a:r>
            <a:r>
              <a:rPr lang="fa-IR" sz="2400" b="1" dirty="0" err="1"/>
              <a:t>می‌رود</a:t>
            </a:r>
            <a:r>
              <a:rPr lang="fa-IR" sz="2400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0585-CF89-2D3E-AC65-9C86DE58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75" y="1367290"/>
            <a:ext cx="4572000" cy="3562552"/>
          </a:xfrm>
        </p:spPr>
        <p:txBody>
          <a:bodyPr/>
          <a:lstStyle/>
          <a:p>
            <a:r>
              <a:rPr lang="fa-IR" sz="2000" b="1" dirty="0">
                <a:cs typeface="B Nazanin" panose="00000400000000000000" pitchFamily="2" charset="-78"/>
              </a:rPr>
              <a:t>. چرا حیوانات از بین </a:t>
            </a:r>
            <a:r>
              <a:rPr lang="fa-IR" sz="2000" b="1" dirty="0" err="1">
                <a:cs typeface="B Nazanin" panose="00000400000000000000" pitchFamily="2" charset="-78"/>
              </a:rPr>
              <a:t>می‌روند</a:t>
            </a:r>
            <a:r>
              <a:rPr lang="fa-IR" sz="2000" b="1" dirty="0">
                <a:cs typeface="B Nazanin" panose="00000400000000000000" pitchFamily="2" charset="-78"/>
              </a:rPr>
              <a:t>؟ (سه دلیل اصلی):</a:t>
            </a:r>
            <a:br>
              <a:rPr lang="fa-IR" sz="2000" b="1" dirty="0">
                <a:cs typeface="B Nazanin" panose="00000400000000000000" pitchFamily="2" charset="-78"/>
              </a:rPr>
            </a:br>
            <a:br>
              <a:rPr lang="fa-IR" sz="2000" b="1" dirty="0">
                <a:cs typeface="B Nazanin" panose="00000400000000000000" pitchFamily="2" charset="-78"/>
              </a:rPr>
            </a:br>
            <a:r>
              <a:rPr lang="fa-IR" sz="2000" b="1" dirty="0">
                <a:cs typeface="B Nazanin" panose="00000400000000000000" pitchFamily="2" charset="-78"/>
              </a:rPr>
              <a:t>تخریب خانه (زیستگاه): با گرم شدن هوا، </a:t>
            </a:r>
            <a:r>
              <a:rPr lang="fa-IR" sz="2000" b="1" dirty="0" err="1">
                <a:cs typeface="B Nazanin" panose="00000400000000000000" pitchFamily="2" charset="-78"/>
              </a:rPr>
              <a:t>یخ‌های</a:t>
            </a:r>
            <a:r>
              <a:rPr lang="fa-IR" sz="2000" b="1" dirty="0">
                <a:cs typeface="B Nazanin" panose="00000400000000000000" pitchFamily="2" charset="-78"/>
              </a:rPr>
              <a:t> قطب ذوب </a:t>
            </a:r>
            <a:r>
              <a:rPr lang="fa-IR" sz="2000" b="1" dirty="0" err="1">
                <a:cs typeface="B Nazanin" panose="00000400000000000000" pitchFamily="2" charset="-78"/>
              </a:rPr>
              <a:t>می‌شوند</a:t>
            </a:r>
            <a:r>
              <a:rPr lang="fa-IR" sz="2000" b="1" dirty="0">
                <a:cs typeface="B Nazanin" panose="00000400000000000000" pitchFamily="2" charset="-78"/>
              </a:rPr>
              <a:t> و </a:t>
            </a:r>
            <a:r>
              <a:rPr lang="fa-IR" sz="2000" b="1" dirty="0" err="1">
                <a:cs typeface="B Nazanin" panose="00000400000000000000" pitchFamily="2" charset="-78"/>
              </a:rPr>
              <a:t>خرس‌های</a:t>
            </a:r>
            <a:r>
              <a:rPr lang="fa-IR" sz="2000" b="1" dirty="0">
                <a:cs typeface="B Nazanin" panose="00000400000000000000" pitchFamily="2" charset="-78"/>
              </a:rPr>
              <a:t> قطبی </a:t>
            </a:r>
            <a:r>
              <a:rPr lang="fa-IR" sz="2000" b="1" dirty="0" err="1">
                <a:cs typeface="B Nazanin" panose="00000400000000000000" pitchFamily="2" charset="-78"/>
              </a:rPr>
              <a:t>خانه‌شان</a:t>
            </a:r>
            <a:r>
              <a:rPr lang="fa-IR" sz="2000" b="1" dirty="0">
                <a:cs typeface="B Nazanin" panose="00000400000000000000" pitchFamily="2" charset="-78"/>
              </a:rPr>
              <a:t> را از دست </a:t>
            </a:r>
            <a:r>
              <a:rPr lang="fa-IR" sz="2000" b="1" dirty="0" err="1">
                <a:cs typeface="B Nazanin" panose="00000400000000000000" pitchFamily="2" charset="-78"/>
              </a:rPr>
              <a:t>می‌دهند</a:t>
            </a:r>
            <a:r>
              <a:rPr lang="fa-IR" sz="2000" b="1" dirty="0">
                <a:cs typeface="B Nazanin" panose="00000400000000000000" pitchFamily="2" charset="-78"/>
              </a:rPr>
              <a:t>. در مناطق گرمسیری هم خشکسالی باعث خشک شدن </a:t>
            </a:r>
            <a:r>
              <a:rPr lang="fa-IR" sz="2000" b="1" dirty="0" err="1">
                <a:cs typeface="B Nazanin" panose="00000400000000000000" pitchFamily="2" charset="-78"/>
              </a:rPr>
              <a:t>تالاب‌ها</a:t>
            </a:r>
            <a:r>
              <a:rPr lang="fa-IR" sz="2000" b="1" dirty="0">
                <a:cs typeface="B Nazanin" panose="00000400000000000000" pitchFamily="2" charset="-78"/>
              </a:rPr>
              <a:t> و مرگ پرندگان و </a:t>
            </a:r>
            <a:r>
              <a:rPr lang="fa-IR" sz="2000" b="1" dirty="0" err="1">
                <a:cs typeface="B Nazanin" panose="00000400000000000000" pitchFamily="2" charset="-78"/>
              </a:rPr>
              <a:t>دوزیستان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cs typeface="B Nazanin" panose="00000400000000000000" pitchFamily="2" charset="-78"/>
              </a:rPr>
              <a:t>می‌شود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fa-IR" sz="2000" b="1" dirty="0">
                <a:cs typeface="B Nazanin" panose="00000400000000000000" pitchFamily="2" charset="-78"/>
              </a:rPr>
              <a:t>تغییر </a:t>
            </a:r>
            <a:r>
              <a:rPr lang="fa-IR" sz="2000" b="1" dirty="0" err="1">
                <a:cs typeface="B Nazanin" panose="00000400000000000000" pitchFamily="2" charset="-78"/>
              </a:rPr>
              <a:t>زمان‌بندی</a:t>
            </a:r>
            <a:r>
              <a:rPr lang="fa-IR" sz="2000" b="1" dirty="0">
                <a:cs typeface="B Nazanin" panose="00000400000000000000" pitchFamily="2" charset="-78"/>
              </a:rPr>
              <a:t> طبیعت: مثلاً گیاهان زودتر گل </a:t>
            </a:r>
            <a:r>
              <a:rPr lang="fa-IR" sz="2000" b="1" dirty="0" err="1">
                <a:cs typeface="B Nazanin" panose="00000400000000000000" pitchFamily="2" charset="-78"/>
              </a:rPr>
              <a:t>می‌دهند</a:t>
            </a:r>
            <a:r>
              <a:rPr lang="fa-IR" sz="2000" b="1" dirty="0">
                <a:cs typeface="B Nazanin" panose="00000400000000000000" pitchFamily="2" charset="-78"/>
              </a:rPr>
              <a:t>، اما </a:t>
            </a:r>
            <a:r>
              <a:rPr lang="fa-IR" sz="2000" b="1" dirty="0" err="1">
                <a:cs typeface="B Nazanin" panose="00000400000000000000" pitchFamily="2" charset="-78"/>
              </a:rPr>
              <a:t>حشراتی</a:t>
            </a:r>
            <a:r>
              <a:rPr lang="fa-IR" sz="2000" b="1" dirty="0">
                <a:cs typeface="B Nazanin" panose="00000400000000000000" pitchFamily="2" charset="-78"/>
              </a:rPr>
              <a:t> که باید </a:t>
            </a:r>
            <a:r>
              <a:rPr lang="fa-IR" sz="2000" b="1" dirty="0" err="1">
                <a:cs typeface="B Nazanin" panose="00000400000000000000" pitchFamily="2" charset="-78"/>
              </a:rPr>
              <a:t>آن‌ها</a:t>
            </a:r>
            <a:r>
              <a:rPr lang="fa-IR" sz="2000" b="1" dirty="0">
                <a:cs typeface="B Nazanin" panose="00000400000000000000" pitchFamily="2" charset="-78"/>
              </a:rPr>
              <a:t> را </a:t>
            </a:r>
            <a:r>
              <a:rPr lang="fa-IR" sz="2000" b="1" dirty="0" err="1">
                <a:cs typeface="B Nazanin" panose="00000400000000000000" pitchFamily="2" charset="-78"/>
              </a:rPr>
              <a:t>گرده‌افشانی</a:t>
            </a:r>
            <a:r>
              <a:rPr lang="fa-IR" sz="2000" b="1" dirty="0">
                <a:cs typeface="B Nazanin" panose="00000400000000000000" pitchFamily="2" charset="-78"/>
              </a:rPr>
              <a:t> کنند هنوز از خواب زمستانی بیدار </a:t>
            </a:r>
            <a:r>
              <a:rPr lang="fa-IR" sz="2000" b="1" dirty="0" err="1">
                <a:cs typeface="B Nazanin" panose="00000400000000000000" pitchFamily="2" charset="-78"/>
              </a:rPr>
              <a:t>نشده‌اند</a:t>
            </a:r>
            <a:r>
              <a:rPr lang="fa-IR" sz="2000" b="1" dirty="0">
                <a:cs typeface="B Nazanin" panose="00000400000000000000" pitchFamily="2" charset="-78"/>
              </a:rPr>
              <a:t>. این ناهماهنگی باعث گرسنگی و مرگ هر دو گروه </a:t>
            </a:r>
            <a:r>
              <a:rPr lang="fa-IR" sz="2000" b="1" dirty="0" err="1">
                <a:cs typeface="B Nazanin" panose="00000400000000000000" pitchFamily="2" charset="-78"/>
              </a:rPr>
              <a:t>می‌شود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  <a:br>
              <a:rPr lang="fa-IR" sz="2000" b="1" dirty="0">
                <a:cs typeface="B Nazanin" panose="00000400000000000000" pitchFamily="2" charset="-78"/>
              </a:rPr>
            </a:br>
            <a:br>
              <a:rPr lang="fa-IR" sz="2000" b="1" dirty="0">
                <a:cs typeface="B Nazanin" panose="00000400000000000000" pitchFamily="2" charset="-78"/>
              </a:rPr>
            </a:br>
            <a:endParaRPr lang="fa-IR" sz="6600" b="1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0630D-421C-8CAE-F63F-F7CFF1B1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56" y="213658"/>
            <a:ext cx="1255885" cy="12619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E6CFC9-FACF-4E0E-6231-CF9D9ACCE52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816510" y="664090"/>
            <a:ext cx="967500" cy="1067700"/>
          </a:xfrm>
        </p:spPr>
        <p:txBody>
          <a:bodyPr/>
          <a:lstStyle/>
          <a:p>
            <a:r>
              <a:rPr lang="fa-IR" dirty="0"/>
              <a:t>02</a:t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73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 txBox="1">
            <a:spLocks noGrp="1"/>
          </p:cNvSpPr>
          <p:nvPr>
            <p:ph type="title"/>
          </p:nvPr>
        </p:nvSpPr>
        <p:spPr>
          <a:xfrm>
            <a:off x="733647" y="227950"/>
            <a:ext cx="6836047" cy="16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. دانشمندان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پیش‌بینی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می‌کنند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اگر تولید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کربن‌دی‌اکسید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با همین روند ادامه یابد، در آینده بسیاری از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گونه‌های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زنده در خطر نابودی قرار خواهند گرفت.</a:t>
            </a:r>
          </a:p>
        </p:txBody>
      </p:sp>
      <p:pic>
        <p:nvPicPr>
          <p:cNvPr id="523" name="Google Shape;52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9694" y="95278"/>
            <a:ext cx="1552250" cy="51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175" y="3702488"/>
            <a:ext cx="2133700" cy="179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75" y="2571750"/>
            <a:ext cx="2143621" cy="2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0"/>
          <p:cNvSpPr txBox="1">
            <a:spLocks noGrp="1"/>
          </p:cNvSpPr>
          <p:nvPr>
            <p:ph type="title" idx="2"/>
          </p:nvPr>
        </p:nvSpPr>
        <p:spPr>
          <a:xfrm>
            <a:off x="4236510" y="1826636"/>
            <a:ext cx="3391785" cy="4585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 err="1">
                <a:cs typeface="B Nazanin" panose="00000400000000000000" pitchFamily="2" charset="-78"/>
              </a:rPr>
              <a:t>راه‌های</a:t>
            </a:r>
            <a:r>
              <a:rPr lang="fa-IR" sz="2400" dirty="0">
                <a:cs typeface="B Nazanin" panose="00000400000000000000" pitchFamily="2" charset="-78"/>
              </a:rPr>
              <a:t> کاهش </a:t>
            </a:r>
            <a:r>
              <a:rPr lang="fa-IR" sz="2400" dirty="0" err="1">
                <a:cs typeface="B Nazanin" panose="00000400000000000000" pitchFamily="2" charset="-78"/>
              </a:rPr>
              <a:t>کربن‌دی‌اکسید</a:t>
            </a:r>
            <a:r>
              <a:rPr lang="fa-IR" dirty="0"/>
              <a:t>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9983D-D1BB-F5E6-FD84-F5A551FB7E87}"/>
              </a:ext>
            </a:extLst>
          </p:cNvPr>
          <p:cNvSpPr txBox="1"/>
          <p:nvPr/>
        </p:nvSpPr>
        <p:spPr>
          <a:xfrm>
            <a:off x="3279776" y="2409996"/>
            <a:ext cx="477470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800" b="1" dirty="0">
                <a:cs typeface="B Nazanin" panose="00000400000000000000" pitchFamily="2" charset="-78"/>
              </a:rPr>
              <a:t>1</a:t>
            </a:r>
            <a:r>
              <a:rPr lang="fa-IR" sz="2400" b="1" dirty="0">
                <a:cs typeface="B Nazanin" panose="00000400000000000000" pitchFamily="2" charset="-78"/>
              </a:rPr>
              <a:t>.استفاده از </a:t>
            </a:r>
            <a:r>
              <a:rPr lang="fa-IR" sz="2400" b="1" dirty="0" err="1">
                <a:cs typeface="B Nazanin" panose="00000400000000000000" pitchFamily="2" charset="-78"/>
              </a:rPr>
              <a:t>انرژی‌های</a:t>
            </a:r>
            <a:r>
              <a:rPr lang="fa-IR" sz="2400" b="1" dirty="0">
                <a:cs typeface="B Nazanin" panose="00000400000000000000" pitchFamily="2" charset="-78"/>
              </a:rPr>
              <a:t> پاک مانند خورشیدی و بادی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2.کاشت درخت و محافظت از </a:t>
            </a:r>
            <a:r>
              <a:rPr lang="fa-IR" sz="2400" b="1" dirty="0" err="1">
                <a:cs typeface="B Nazanin" panose="00000400000000000000" pitchFamily="2" charset="-78"/>
              </a:rPr>
              <a:t>جنگل‌ها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3.صرفه‌جویی در مصرف برق و سوخت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4.استفاده از وسایل </a:t>
            </a:r>
            <a:r>
              <a:rPr lang="fa-IR" sz="2400" b="1" dirty="0" err="1">
                <a:cs typeface="B Nazanin" panose="00000400000000000000" pitchFamily="2" charset="-78"/>
              </a:rPr>
              <a:t>حمل‌ونقل</a:t>
            </a:r>
            <a:r>
              <a:rPr lang="fa-IR" sz="2400" b="1" dirty="0">
                <a:cs typeface="B Nazanin" panose="00000400000000000000" pitchFamily="2" charset="-78"/>
              </a:rPr>
              <a:t> عمومی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5.کاهش استفاده از خودروهای شخصی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>6.بازیافت مواد و کاهش زباله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>
            <a:spLocks noGrp="1"/>
          </p:cNvSpPr>
          <p:nvPr>
            <p:ph type="title"/>
          </p:nvPr>
        </p:nvSpPr>
        <p:spPr>
          <a:xfrm>
            <a:off x="1442400" y="1376947"/>
            <a:ext cx="6259200" cy="23896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افزایش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کربن‌دی‌اکسید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یکی از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مهم‌ترین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تهدیدهای محیط زیست است. اگر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انسان‌ها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مصرف انرژی و تولید آلودگی را کاهش دهند،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می‌توان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از بسیاری از مشکلات آینده جلوگیری کرد. حفاظت از زمین وظیفه همه ماست، زیرا زمین خانه مشترک همه </a:t>
            </a:r>
            <a:r>
              <a:rPr lang="fa-IR" sz="2400" b="1" dirty="0" err="1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انسان‌ها</a:t>
            </a:r>
            <a:r>
              <a:rPr lang="fa-IR" sz="2400" b="1" dirty="0">
                <a:solidFill>
                  <a:schemeClr val="dk2"/>
                </a:solidFill>
                <a:ea typeface="Lexend Light"/>
                <a:cs typeface="B Nazanin" panose="00000400000000000000" pitchFamily="2" charset="-78"/>
                <a:sym typeface="Lexend Light"/>
              </a:rPr>
              <a:t> و موجودات زنده است.</a:t>
            </a:r>
          </a:p>
        </p:txBody>
      </p:sp>
      <p:sp>
        <p:nvSpPr>
          <p:cNvPr id="532" name="Google Shape;532;p61"/>
          <p:cNvSpPr txBox="1">
            <a:spLocks noGrp="1"/>
          </p:cNvSpPr>
          <p:nvPr>
            <p:ph type="title" idx="2"/>
          </p:nvPr>
        </p:nvSpPr>
        <p:spPr>
          <a:xfrm>
            <a:off x="3346800" y="598040"/>
            <a:ext cx="2450400" cy="3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cs typeface="B Nazanin" panose="00000400000000000000" pitchFamily="2" charset="-78"/>
              </a:rPr>
              <a:t>نتیجه گیری:</a:t>
            </a:r>
            <a:endParaRPr sz="2800" dirty="0">
              <a:cs typeface="B Nazanin" panose="00000400000000000000" pitchFamily="2" charset="-78"/>
            </a:endParaRPr>
          </a:p>
        </p:txBody>
      </p:sp>
      <p:pic>
        <p:nvPicPr>
          <p:cNvPr id="533" name="Google Shape;53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49" y="3670972"/>
            <a:ext cx="3141251" cy="17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 Watercolor Marketing Plan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5D"/>
      </a:accent1>
      <a:accent2>
        <a:srgbClr val="333333"/>
      </a:accent2>
      <a:accent3>
        <a:srgbClr val="A63D40"/>
      </a:accent3>
      <a:accent4>
        <a:srgbClr val="FFC857"/>
      </a:accent4>
      <a:accent5>
        <a:srgbClr val="65532F"/>
      </a:accent5>
      <a:accent6>
        <a:srgbClr val="F49F0A"/>
      </a:accent6>
      <a:hlink>
        <a:srgbClr val="0054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566</Words>
  <Application>Microsoft Office PowerPoint</Application>
  <PresentationFormat>On-screen Show (16:9)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Architects Daughter</vt:lpstr>
      <vt:lpstr>Arial</vt:lpstr>
      <vt:lpstr>B Nazanin</vt:lpstr>
      <vt:lpstr>Barlow</vt:lpstr>
      <vt:lpstr>Francois One</vt:lpstr>
      <vt:lpstr>Handlee</vt:lpstr>
      <vt:lpstr>Lexend Light</vt:lpstr>
      <vt:lpstr>Manrope</vt:lpstr>
      <vt:lpstr>Pacifico</vt:lpstr>
      <vt:lpstr>Shabnam</vt:lpstr>
      <vt:lpstr>Environment Watercolor Marketing Plan XL by Slidesgo</vt:lpstr>
      <vt:lpstr>     به نام خدا موضوع: تحقیق درباره افزایش کربن‌دی‌اکسید و تأثیر آن بر محیط زیست</vt:lpstr>
      <vt:lpstr>مقدمه </vt:lpstr>
      <vt:lpstr>کربن دی اکسید چیست؟</vt:lpstr>
      <vt:lpstr>تاثیر افزایش کربن دی اکسید بر محیط زیست:</vt:lpstr>
      <vt:lpstr>پیش بینی مطرح شده :</vt:lpstr>
      <vt:lpstr>گزارش علمی: چرا تا سال ۱۴۳۰ (۲۰۵۰ میلادی) یک‌سوم گونه‌ها در خطرند؟</vt:lpstr>
      <vt:lpstr>. چرا حیوانات از بین می‌روند؟ (سه دلیل اصلی):  تخریب خانه (زیستگاه): با گرم شدن هوا، یخ‌های قطب ذوب می‌شوند و خرس‌های قطبی خانه‌شان را از دست می‌دهند. در مناطق گرمسیری هم خشکسالی باعث خشک شدن تالاب‌ها و مرگ پرندگان و دوزیستان می‌شود. تغییر زمان‌بندی طبیعت: مثلاً گیاهان زودتر گل می‌دهند، اما حشراتی که باید آن‌ها را گرده‌افشانی کنند هنوز از خواب زمستانی بیدار نشده‌اند. این ناهماهنگی باعث گرسنگی و مرگ هر دو گروه می‌شود.  </vt:lpstr>
      <vt:lpstr>. دانشمندان پیش‌بینی می‌کنند اگر تولید کربن‌دی‌اکسید با همین روند ادامه یابد، در آینده بسیاری از گونه‌های زنده در خطر نابودی قرار خواهند گرفت.</vt:lpstr>
      <vt:lpstr>افزایش کربن‌دی‌اکسید یکی از مهم‌ترین تهدیدهای محیط زیست است. اگر انسان‌ها مصرف انرژی و تولید آلودگی را کاهش دهند، می‌توان از بسیاری از مشکلات آینده جلوگیری کرد. حفاظت از زمین وظیفه همه ماست، زیرا زمین خانه مشترک همه انسان‌ها و موجودات زنده است.</vt:lpstr>
      <vt:lpstr>ممنون تا اخر با نگاه قشنگتون نگاه کردین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محافظت از کره زمین</dc:title>
  <dc:creator>MOHAMAD</dc:creator>
  <cp:lastModifiedBy>soheil bakhtiary</cp:lastModifiedBy>
  <cp:revision>4</cp:revision>
  <dcterms:modified xsi:type="dcterms:W3CDTF">2026-02-23T23:52:09Z</dcterms:modified>
</cp:coreProperties>
</file>