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768" r:id="rId1"/>
  </p:sldMasterIdLst>
  <p:sldIdLst>
    <p:sldId id="256" r:id="rId2"/>
    <p:sldId id="257" r:id="rId3"/>
    <p:sldId id="258" r:id="rId4"/>
    <p:sldId id="259" r:id="rId5"/>
    <p:sldId id="260" r:id="rId6"/>
    <p:sldId id="261" r:id="rId7"/>
    <p:sldId id="262" r:id="rId8"/>
    <p:sldId id="263" r:id="rId9"/>
    <p:sldId id="264" r:id="rId1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81" d="100"/>
          <a:sy n="81" d="100"/>
        </p:scale>
        <p:origin x="754" y="67"/>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1"/>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chemeClr val="tx1"/>
                </a:solidFill>
                <a:latin typeface="+mn-lt"/>
              </a:defRPr>
            </a:lvl1pPr>
          </a:lstStyle>
          <a:p>
            <a:fld id="{DDA51639-B2D6-4652-B8C3-1B4C224A7BAF}" type="datetimeFigureOut">
              <a:rPr lang="en-US" dirty="0"/>
              <a:t>3/20/2026</a:t>
            </a:fld>
            <a:endParaRPr lang="en-US" dirty="0"/>
          </a:p>
        </p:txBody>
      </p:sp>
      <p:sp>
        <p:nvSpPr>
          <p:cNvPr id="21" name="Footer Placeholder 20"/>
          <p:cNvSpPr>
            <a:spLocks noGrp="1"/>
          </p:cNvSpPr>
          <p:nvPr>
            <p:ph type="ftr" sz="quarter" idx="11"/>
          </p:nvPr>
        </p:nvSpPr>
        <p:spPr>
          <a:xfrm>
            <a:off x="1453896" y="5211060"/>
            <a:ext cx="5905500" cy="228600"/>
          </a:xfrm>
        </p:spPr>
        <p:txBody>
          <a:bodyPr/>
          <a:lstStyle>
            <a:lvl1pPr algn="l">
              <a:defRPr>
                <a:solidFill>
                  <a:schemeClr val="tx1">
                    <a:lumMod val="75000"/>
                    <a:lumOff val="25000"/>
                  </a:schemeClr>
                </a:solidFill>
              </a:defRPr>
            </a:lvl1pPr>
          </a:lstStyle>
          <a:p>
            <a:endParaRPr lang="en-US" dirty="0"/>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fld id="{4FAB73BC-B049-4115-A692-8D63A059BFB8}" type="slidenum">
              <a:rPr lang="en-US" dirty="0"/>
              <a:pPr/>
              <a:t>‹#›</a:t>
            </a:fld>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11A6AA8-A04B-4104-9AE2-BD48D340E27F}" type="datetimeFigureOut">
              <a:rPr lang="en-US" dirty="0"/>
              <a:t>3/20/2026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4E0BF79-FAC6-4A96-8DE1-F7B82E2E1652}" type="datetimeFigureOut">
              <a:rPr lang="en-US" dirty="0"/>
              <a:t>3/20/2026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2FF5DD9-2C52-442D-92E2-8072C0C3D7CD}" type="datetimeFigureOut">
              <a:rPr lang="en-US" dirty="0"/>
              <a:t>3/20/2026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12192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0"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defRPr sz="1600">
                <a:solidFill>
                  <a:schemeClr val="tx1"/>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chemeClr val="tx1"/>
                </a:solidFill>
                <a:latin typeface="+mn-lt"/>
                <a:ea typeface="+mn-ea"/>
                <a:cs typeface="+mn-cs"/>
              </a:defRPr>
            </a:lvl1pPr>
          </a:lstStyle>
          <a:p>
            <a:fld id="{C44961B7-6B89-48AB-966F-622E2788EECC}" type="datetimeFigureOut">
              <a:rPr lang="en-US" dirty="0"/>
              <a:t>3/20/2026</a:t>
            </a:fld>
            <a:endParaRPr lang="en-US" dirty="0"/>
          </a:p>
        </p:txBody>
      </p:sp>
      <p:sp>
        <p:nvSpPr>
          <p:cNvPr id="5" name="Footer Placeholder 4"/>
          <p:cNvSpPr>
            <a:spLocks noGrp="1"/>
          </p:cNvSpPr>
          <p:nvPr>
            <p:ph type="ftr" sz="quarter" idx="11"/>
          </p:nvPr>
        </p:nvSpPr>
        <p:spPr>
          <a:xfrm>
            <a:off x="1453553" y="5211060"/>
            <a:ext cx="5907024" cy="228600"/>
          </a:xfrm>
        </p:spPr>
        <p:txBody>
          <a:bodyPr/>
          <a:lstStyle>
            <a:lvl1pPr algn="l">
              <a:defRPr/>
            </a:lvl1pPr>
          </a:lstStyle>
          <a:p>
            <a:endParaRPr lang="en-US" dirty="0"/>
          </a:p>
        </p:txBody>
      </p:sp>
      <p:sp>
        <p:nvSpPr>
          <p:cNvPr id="6" name="Slide Number Placeholder 5"/>
          <p:cNvSpPr>
            <a:spLocks noGrp="1"/>
          </p:cNvSpPr>
          <p:nvPr>
            <p:ph type="sldNum" sz="quarter" idx="12"/>
          </p:nvPr>
        </p:nvSpPr>
        <p:spPr>
          <a:xfrm>
            <a:off x="8604504" y="5211060"/>
            <a:ext cx="2112264" cy="228600"/>
          </a:xfrm>
        </p:spPr>
        <p:txBody>
          <a:bodyPr/>
          <a:lstStyle/>
          <a:p>
            <a:fld id="{4FAB73BC-B049-4115-A692-8D63A059BFB8}" type="slidenum">
              <a:rPr lang="en-US" dirty="0"/>
              <a:t>‹#›</a:t>
            </a:fld>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DBD3D6FB-79CC-4683-A046-BBE785BA1BED}" type="datetimeFigureOut">
              <a:rPr lang="en-US" dirty="0"/>
              <a:t>3/20/2026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9512B3E8-48F1-4B23-8498-D8A04A81EC9C}" type="datetimeFigureOut">
              <a:rPr lang="en-US" dirty="0"/>
              <a:t>3/20/2026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10B90D90-AA62-404D-A741-635B4370F9CB}" type="datetimeFigureOut">
              <a:rPr lang="en-US" dirty="0"/>
              <a:t>3/20/2026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57002E4-6836-46D1-9DBB-3C27C0DD3A89}" type="datetimeFigureOut">
              <a:rPr lang="en-US" dirty="0"/>
              <a:t>3/20/2026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6" name="Rectangle 15"/>
          <p:cNvSpPr/>
          <p:nvPr/>
        </p:nvSpPr>
        <p:spPr>
          <a:xfrm>
            <a:off x="245529" y="237744"/>
            <a:ext cx="8531352"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rgbClr val="FFFFFF"/>
                </a:solidFill>
                <a:effectLst/>
                <a:latin typeface="+mj-lt"/>
                <a:ea typeface="+mn-ea"/>
                <a:cs typeface="+mn-cs"/>
              </a:defRPr>
            </a:lvl1pPr>
          </a:lstStyle>
          <a:p>
            <a:r>
              <a:rPr lang="en-US"/>
              <a:t>Click to edit Master title style</a:t>
            </a:r>
            <a:endParaRPr lang="en-US" dirty="0"/>
          </a:p>
        </p:txBody>
      </p:sp>
      <p:sp>
        <p:nvSpPr>
          <p:cNvPr id="3" name="Content Placeholder 2"/>
          <p:cNvSpPr>
            <a:spLocks noGrp="1"/>
          </p:cNvSpPr>
          <p:nvPr>
            <p:ph idx="1"/>
          </p:nvPr>
        </p:nvSpPr>
        <p:spPr>
          <a:xfrm>
            <a:off x="685800" y="609600"/>
            <a:ext cx="7772400" cy="53340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8" name="Date Placeholder 7"/>
          <p:cNvSpPr>
            <a:spLocks noGrp="1"/>
          </p:cNvSpPr>
          <p:nvPr>
            <p:ph type="dt" sz="half" idx="10"/>
          </p:nvPr>
        </p:nvSpPr>
        <p:spPr/>
        <p:txBody>
          <a:bodyPr/>
          <a:lstStyle/>
          <a:p>
            <a:fld id="{1CF131DD-A141-4471-BCF9-C6073EDD7E20}" type="datetimeFigureOut">
              <a:rPr lang="en-US" dirty="0"/>
              <a:t>3/20/2026</a:t>
            </a:fld>
            <a:endParaRPr lang="en-US" dirty="0"/>
          </a:p>
        </p:txBody>
      </p:sp>
      <p:sp>
        <p:nvSpPr>
          <p:cNvPr id="9" name="Footer Placeholder 8"/>
          <p:cNvSpPr>
            <a:spLocks noGrp="1"/>
          </p:cNvSpPr>
          <p:nvPr>
            <p:ph type="ftr" sz="quarter" idx="11"/>
          </p:nvPr>
        </p:nvSpPr>
        <p:spPr/>
        <p:txBody>
          <a:bodyPr/>
          <a:lstStyle>
            <a:lvl1pPr algn="r">
              <a:defRPr/>
            </a:lvl1pPr>
          </a:lstStyle>
          <a:p>
            <a:endParaRPr lang="en-US" dirty="0"/>
          </a:p>
        </p:txBody>
      </p:sp>
      <p:sp>
        <p:nvSpPr>
          <p:cNvPr id="11" name="Slide Number Placeholder 10"/>
          <p:cNvSpPr>
            <a:spLocks noGrp="1"/>
          </p:cNvSpPr>
          <p:nvPr>
            <p:ph type="sldNum" sz="quarter" idx="12"/>
          </p:nvPr>
        </p:nvSpPr>
        <p:spPr>
          <a:xfrm>
            <a:off x="10393677" y="6223002"/>
            <a:ext cx="1463040" cy="274320"/>
          </a:xfrm>
        </p:spPr>
        <p:txBody>
          <a:bodyPr/>
          <a:lstStyle>
            <a:lvl1pPr>
              <a:defRPr>
                <a:solidFill>
                  <a:srgbClr val="FFFFFF"/>
                </a:solidFill>
              </a:defRPr>
            </a:lvl1pPr>
          </a:lstStyle>
          <a:p>
            <a:fld id="{4FAB73BC-B049-4115-A692-8D63A059BFB8}" type="slidenum">
              <a:rPr lang="en-US" dirty="0"/>
              <a:pPr/>
              <a:t>‹#›</a:t>
            </a:fld>
            <a:endParaRPr lang="en-US" dirty="0"/>
          </a:p>
        </p:txBody>
      </p:sp>
      <p:sp>
        <p:nvSpPr>
          <p:cNvPr id="12" name="Rectangle 11"/>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rgbClr val="FFFFFF"/>
                </a:solidFill>
                <a:latin typeface="+mj-lt"/>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fld id="{AB334A90-EB03-42F3-8859-2C2B2724C058}" type="datetimeFigureOut">
              <a:rPr lang="en-US" dirty="0"/>
              <a:t>3/20/2026</a:t>
            </a:fld>
            <a:endParaRPr lang="en-US" dirty="0"/>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endParaRPr lang="en-US" dirty="0"/>
          </a:p>
        </p:txBody>
      </p:sp>
      <p:sp>
        <p:nvSpPr>
          <p:cNvPr id="7" name="Slide Number Placeholder 6"/>
          <p:cNvSpPr>
            <a:spLocks noGrp="1"/>
          </p:cNvSpPr>
          <p:nvPr>
            <p:ph type="sldNum" sz="quarter" idx="12"/>
          </p:nvPr>
        </p:nvSpPr>
        <p:spPr>
          <a:xfrm>
            <a:off x="10396728" y="6227064"/>
            <a:ext cx="1463040" cy="274320"/>
          </a:xfrm>
        </p:spPr>
        <p:txBody>
          <a:bodyPr/>
          <a:lstStyle>
            <a:lvl1pPr>
              <a:defRPr>
                <a:solidFill>
                  <a:srgbClr val="FFFFFF"/>
                </a:solidFill>
              </a:defRPr>
            </a:lvl1pPr>
          </a:lstStyle>
          <a:p>
            <a:fld id="{4FAB73BC-B049-4115-A692-8D63A059BFB8}" type="slidenum">
              <a:rPr lang="en-US" dirty="0"/>
              <a:pPr/>
              <a:t>‹#›</a:t>
            </a:fld>
            <a:endParaRPr lang="en-US" dirty="0"/>
          </a:p>
        </p:txBody>
      </p:sp>
      <p:sp>
        <p:nvSpPr>
          <p:cNvPr id="10" name="Rectangle 9"/>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274320" y="6307672"/>
            <a:ext cx="2743200" cy="274320"/>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fld id="{CBC48EC7-AF6A-48D3-8284-14BACBEBDD84}" type="datetimeFigureOut">
              <a:rPr lang="en-US" dirty="0"/>
              <a:t>3/20/2026</a:t>
            </a:fld>
            <a:endParaRPr lang="en-US" dirty="0"/>
          </a:p>
        </p:txBody>
      </p:sp>
      <p:sp>
        <p:nvSpPr>
          <p:cNvPr id="5" name="Footer Placeholder 4"/>
          <p:cNvSpPr>
            <a:spLocks noGrp="1"/>
          </p:cNvSpPr>
          <p:nvPr>
            <p:ph type="ftr" sz="quarter" idx="3"/>
          </p:nvPr>
        </p:nvSpPr>
        <p:spPr>
          <a:xfrm>
            <a:off x="3489960" y="6307672"/>
            <a:ext cx="5212080" cy="274320"/>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endParaRPr lang="en-US" dirty="0"/>
          </a:p>
        </p:txBody>
      </p:sp>
      <p:sp>
        <p:nvSpPr>
          <p:cNvPr id="6" name="Slide Number Placeholder 5"/>
          <p:cNvSpPr>
            <a:spLocks noGrp="1"/>
          </p:cNvSpPr>
          <p:nvPr>
            <p:ph type="sldNum" sz="quarter" idx="4"/>
          </p:nvPr>
        </p:nvSpPr>
        <p:spPr>
          <a:xfrm>
            <a:off x="10469880" y="6307672"/>
            <a:ext cx="1463040" cy="27432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fld id="{4FAB73BC-B049-4115-A692-8D63A059BFB8}"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769" r:id="rId1"/>
    <p:sldLayoutId id="2147483770" r:id="rId2"/>
    <p:sldLayoutId id="2147483771" r:id="rId3"/>
    <p:sldLayoutId id="2147483772" r:id="rId4"/>
    <p:sldLayoutId id="2147483773" r:id="rId5"/>
    <p:sldLayoutId id="2147483774" r:id="rId6"/>
    <p:sldLayoutId id="2147483775" r:id="rId7"/>
    <p:sldLayoutId id="2147483776" r:id="rId8"/>
    <p:sldLayoutId id="2147483777" r:id="rId9"/>
    <p:sldLayoutId id="2147483778" r:id="rId10"/>
    <p:sldLayoutId id="2147483779" r:id="rId11"/>
  </p:sldLayoutIdLst>
  <p:hf sldNum="0" hdr="0" ftr="0" dt="0"/>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0608EC-E770-4B12-5AF1-769C063B40C3}"/>
              </a:ext>
            </a:extLst>
          </p:cNvPr>
          <p:cNvSpPr>
            <a:spLocks noGrp="1"/>
          </p:cNvSpPr>
          <p:nvPr>
            <p:ph type="ctrTitle"/>
          </p:nvPr>
        </p:nvSpPr>
        <p:spPr/>
        <p:txBody>
          <a:bodyPr/>
          <a:lstStyle/>
          <a:p>
            <a:pPr rtl="1"/>
            <a:r>
              <a:rPr lang="fa-IR" sz="6600" dirty="0">
                <a:cs typeface="B Kamran" panose="00000400000000000000" pitchFamily="2" charset="-78"/>
              </a:rPr>
              <a:t>متاالیز و پروالیز و شیوه صحیح دفع آنها</a:t>
            </a:r>
            <a:br>
              <a:rPr lang="fa-IR" dirty="0"/>
            </a:br>
            <a:endParaRPr lang="en-GB" dirty="0"/>
          </a:p>
        </p:txBody>
      </p:sp>
      <p:sp>
        <p:nvSpPr>
          <p:cNvPr id="3" name="Subtitle 2">
            <a:extLst>
              <a:ext uri="{FF2B5EF4-FFF2-40B4-BE49-F238E27FC236}">
                <a16:creationId xmlns:a16="http://schemas.microsoft.com/office/drawing/2014/main" id="{F689838E-1DEF-EFC7-5D38-5090DBFE5522}"/>
              </a:ext>
            </a:extLst>
          </p:cNvPr>
          <p:cNvSpPr>
            <a:spLocks noGrp="1"/>
          </p:cNvSpPr>
          <p:nvPr>
            <p:ph type="subTitle" idx="1"/>
          </p:nvPr>
        </p:nvSpPr>
        <p:spPr/>
        <p:txBody>
          <a:bodyPr>
            <a:normAutofit/>
          </a:bodyPr>
          <a:lstStyle/>
          <a:p>
            <a:pPr rtl="1"/>
            <a:r>
              <a:rPr lang="fa-IR" sz="2400" dirty="0">
                <a:latin typeface="Arabic Typesetting" panose="03020402040406030203" pitchFamily="66" charset="-78"/>
                <a:cs typeface="Arabic Typesetting" panose="03020402040406030203" pitchFamily="66" charset="-78"/>
              </a:rPr>
              <a:t>کاری از:فاطمه سادات میرکاظمی،ضحی پورهنگ،صبا صرابچیان</a:t>
            </a:r>
            <a:endParaRPr lang="en-GB" sz="2400" dirty="0">
              <a:latin typeface="Arabic Typesetting" panose="03020402040406030203" pitchFamily="66" charset="-78"/>
              <a:cs typeface="Arabic Typesetting" panose="03020402040406030203" pitchFamily="66" charset="-78"/>
            </a:endParaRPr>
          </a:p>
        </p:txBody>
      </p:sp>
    </p:spTree>
    <p:extLst>
      <p:ext uri="{BB962C8B-B14F-4D97-AF65-F5344CB8AC3E}">
        <p14:creationId xmlns:p14="http://schemas.microsoft.com/office/powerpoint/2010/main" val="86586444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F27D4A-3E51-0EC2-A8F6-270216D88053}"/>
              </a:ext>
            </a:extLst>
          </p:cNvPr>
          <p:cNvSpPr>
            <a:spLocks noGrp="1"/>
          </p:cNvSpPr>
          <p:nvPr>
            <p:ph type="title"/>
          </p:nvPr>
        </p:nvSpPr>
        <p:spPr/>
        <p:txBody>
          <a:bodyPr>
            <a:normAutofit fontScale="90000"/>
          </a:bodyPr>
          <a:lstStyle/>
          <a:p>
            <a:pPr algn="ctr" rtl="1"/>
            <a:r>
              <a:rPr lang="fa-IR" b="1" dirty="0">
                <a:latin typeface="Andalus" panose="02020603050405020304" pitchFamily="18" charset="-78"/>
                <a:ea typeface="Batang" panose="02030600000101010101" pitchFamily="18" charset="-127"/>
                <a:cs typeface="B Karim" panose="00000400000000000000" pitchFamily="2" charset="-78"/>
              </a:rPr>
              <a:t>متالایز</a:t>
            </a:r>
            <a:r>
              <a:rPr lang="fa-IR" b="1" dirty="0">
                <a:latin typeface="Batang" panose="02030600000101010101" pitchFamily="18" charset="-127"/>
                <a:ea typeface="Batang" panose="02030600000101010101" pitchFamily="18" charset="-127"/>
              </a:rPr>
              <a:t> (Metallize / Metallization)</a:t>
            </a:r>
            <a:br>
              <a:rPr lang="fa-IR" b="1" dirty="0"/>
            </a:br>
            <a:endParaRPr lang="en-GB" dirty="0"/>
          </a:p>
        </p:txBody>
      </p:sp>
      <p:sp>
        <p:nvSpPr>
          <p:cNvPr id="3" name="Content Placeholder 2">
            <a:extLst>
              <a:ext uri="{FF2B5EF4-FFF2-40B4-BE49-F238E27FC236}">
                <a16:creationId xmlns:a16="http://schemas.microsoft.com/office/drawing/2014/main" id="{40000204-8159-7809-7DAC-AA3EA5C9B5BD}"/>
              </a:ext>
            </a:extLst>
          </p:cNvPr>
          <p:cNvSpPr>
            <a:spLocks noGrp="1"/>
          </p:cNvSpPr>
          <p:nvPr>
            <p:ph idx="1"/>
          </p:nvPr>
        </p:nvSpPr>
        <p:spPr/>
        <p:txBody>
          <a:bodyPr>
            <a:normAutofit/>
          </a:bodyPr>
          <a:lstStyle/>
          <a:p>
            <a:pPr algn="r" rtl="1"/>
            <a:r>
              <a:rPr lang="fa-IR" sz="3200" b="1" dirty="0">
                <a:solidFill>
                  <a:schemeClr val="accent2">
                    <a:lumMod val="60000"/>
                    <a:lumOff val="40000"/>
                  </a:schemeClr>
                </a:solidFill>
                <a:cs typeface="B Nazanin" panose="00000400000000000000" pitchFamily="2" charset="-78"/>
              </a:rPr>
              <a:t>تعریف:</a:t>
            </a:r>
          </a:p>
          <a:p>
            <a:pPr algn="r" rtl="1"/>
            <a:r>
              <a:rPr lang="fa-IR" sz="2000" dirty="0">
                <a:solidFill>
                  <a:schemeClr val="accent2">
                    <a:lumMod val="60000"/>
                    <a:lumOff val="40000"/>
                  </a:schemeClr>
                </a:solidFill>
                <a:cs typeface="B Nazanin" panose="00000400000000000000" pitchFamily="2" charset="-78"/>
              </a:rPr>
              <a:t>«متالایز» </a:t>
            </a:r>
            <a:r>
              <a:rPr lang="fa-IR" sz="2000" dirty="0">
                <a:cs typeface="B Nazanin" panose="00000400000000000000" pitchFamily="2" charset="-78"/>
              </a:rPr>
              <a:t>یا </a:t>
            </a:r>
            <a:r>
              <a:rPr lang="fa-IR" sz="2000" dirty="0">
                <a:solidFill>
                  <a:schemeClr val="accent2">
                    <a:lumMod val="60000"/>
                    <a:lumOff val="40000"/>
                  </a:schemeClr>
                </a:solidFill>
                <a:cs typeface="B Nazanin" panose="00000400000000000000" pitchFamily="2" charset="-78"/>
              </a:rPr>
              <a:t>«متالیزاسیون» </a:t>
            </a:r>
            <a:r>
              <a:rPr lang="fa-IR" sz="2000" dirty="0">
                <a:cs typeface="B Nazanin" panose="00000400000000000000" pitchFamily="2" charset="-78"/>
              </a:rPr>
              <a:t>فرایندی است که در آن لایه‌ای بسیار نازک از فلز (معمولاً آلومینیوم، اما گاهی فلزات دیگر مانند روی یا مس) بر روی سطح مواد غیرفلزی مانند پلاستیک، کاغذ، نشانده می‌شود. این کار معمولاً با روش‌هایی مانند تبخیر حرارتی در خلاء</a:t>
            </a:r>
            <a:r>
              <a:rPr lang="en-GB" sz="2000" dirty="0">
                <a:cs typeface="B Nazanin" panose="00000400000000000000" pitchFamily="2" charset="-78"/>
              </a:rPr>
              <a:t>Vacuum Thermal Evaporation) </a:t>
            </a:r>
            <a:r>
              <a:rPr lang="fa-IR" sz="2000" dirty="0">
                <a:cs typeface="B Nazanin" panose="00000400000000000000" pitchFamily="2" charset="-78"/>
              </a:rPr>
              <a:t>)انجام می‌گیرد.</a:t>
            </a:r>
          </a:p>
        </p:txBody>
      </p:sp>
    </p:spTree>
    <p:extLst>
      <p:ext uri="{BB962C8B-B14F-4D97-AF65-F5344CB8AC3E}">
        <p14:creationId xmlns:p14="http://schemas.microsoft.com/office/powerpoint/2010/main" val="184187513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8F384A-BCDD-10BD-76E3-C5B2A40F4328}"/>
              </a:ext>
            </a:extLst>
          </p:cNvPr>
          <p:cNvSpPr>
            <a:spLocks noGrp="1"/>
          </p:cNvSpPr>
          <p:nvPr>
            <p:ph type="title"/>
          </p:nvPr>
        </p:nvSpPr>
        <p:spPr/>
        <p:txBody>
          <a:bodyPr>
            <a:normAutofit fontScale="90000"/>
          </a:bodyPr>
          <a:lstStyle/>
          <a:p>
            <a:pPr algn="ctr" rtl="1"/>
            <a:r>
              <a:rPr lang="fa-IR" sz="7300" dirty="0">
                <a:latin typeface="Arabic Typesetting" panose="03020402040406030203" pitchFamily="66" charset="-78"/>
                <a:cs typeface="Arabic Typesetting" panose="03020402040406030203" pitchFamily="66" charset="-78"/>
              </a:rPr>
              <a:t>متالایز </a:t>
            </a:r>
            <a:r>
              <a:rPr lang="en-GB" sz="7300" dirty="0">
                <a:latin typeface="Arabic Typesetting" panose="03020402040406030203" pitchFamily="66" charset="-78"/>
                <a:cs typeface="Arabic Typesetting" panose="03020402040406030203" pitchFamily="66" charset="-78"/>
              </a:rPr>
              <a:t>Metallize / Metallization)</a:t>
            </a:r>
            <a:r>
              <a:rPr lang="fa-IR" sz="7300" dirty="0">
                <a:latin typeface="Arabic Typesetting" panose="03020402040406030203" pitchFamily="66" charset="-78"/>
                <a:cs typeface="Arabic Typesetting" panose="03020402040406030203" pitchFamily="66" charset="-78"/>
              </a:rPr>
              <a:t>)</a:t>
            </a:r>
            <a:br>
              <a:rPr lang="en-GB" dirty="0"/>
            </a:br>
            <a:endParaRPr lang="en-GB" dirty="0"/>
          </a:p>
        </p:txBody>
      </p:sp>
      <p:sp>
        <p:nvSpPr>
          <p:cNvPr id="3" name="Content Placeholder 2">
            <a:extLst>
              <a:ext uri="{FF2B5EF4-FFF2-40B4-BE49-F238E27FC236}">
                <a16:creationId xmlns:a16="http://schemas.microsoft.com/office/drawing/2014/main" id="{AD24888E-0EED-79E9-26B8-BE742ADB8D3E}"/>
              </a:ext>
            </a:extLst>
          </p:cNvPr>
          <p:cNvSpPr>
            <a:spLocks noGrp="1"/>
          </p:cNvSpPr>
          <p:nvPr>
            <p:ph idx="1"/>
          </p:nvPr>
        </p:nvSpPr>
        <p:spPr/>
        <p:txBody>
          <a:bodyPr/>
          <a:lstStyle/>
          <a:p>
            <a:pPr algn="r" rtl="1"/>
            <a:r>
              <a:rPr lang="fa-IR" sz="2400" b="1" dirty="0">
                <a:solidFill>
                  <a:schemeClr val="accent2">
                    <a:lumMod val="60000"/>
                    <a:lumOff val="40000"/>
                  </a:schemeClr>
                </a:solidFill>
              </a:rPr>
              <a:t>کاربردها:</a:t>
            </a:r>
          </a:p>
          <a:p>
            <a:pPr algn="r" rtl="1"/>
            <a:r>
              <a:rPr lang="fa-IR" dirty="0"/>
              <a:t>بسته‌بندی مواد غذایی: متالایز به دلیل خواص سدکنندگی عالی در برابر نور، اکسیژن و رطوبت، برای بسته‌بندی چیپس، قهوه، شکلات و سایر محصولاتی که به کیفیتشان حساس هستند، استفاده می‌شوند. این لایه فلزی ظاهر براق و جذابی هم به بسته‌بندی می‌بخشد.</a:t>
            </a:r>
          </a:p>
          <a:p>
            <a:pPr algn="r" rtl="1"/>
            <a:r>
              <a:rPr lang="fa-IR" dirty="0"/>
              <a:t>صنایع الکترونیک: در تولید خازن‌ها، قطعات الکترونیکی و بردها.</a:t>
            </a:r>
          </a:p>
          <a:p>
            <a:pPr algn="r" rtl="1"/>
            <a:r>
              <a:rPr lang="fa-IR" dirty="0"/>
              <a:t>صنایع دکوراتیو: برای ایجاد جلوه‌های فلزی روی پارچه، کاغذ دیواری، یا قطعات پلاستیکی.</a:t>
            </a:r>
          </a:p>
          <a:p>
            <a:pPr algn="r" rtl="1"/>
            <a:r>
              <a:rPr lang="fa-IR" dirty="0"/>
              <a:t>صنایع خودروسازی: برای پوشش‌دهی قطعات پلاستیکی داخلی یا خارجی.</a:t>
            </a:r>
            <a:endParaRPr lang="en-GB" dirty="0"/>
          </a:p>
        </p:txBody>
      </p:sp>
    </p:spTree>
    <p:extLst>
      <p:ext uri="{BB962C8B-B14F-4D97-AF65-F5344CB8AC3E}">
        <p14:creationId xmlns:p14="http://schemas.microsoft.com/office/powerpoint/2010/main" val="251134414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900AD0-981A-F61F-3905-94AAE5286A75}"/>
              </a:ext>
            </a:extLst>
          </p:cNvPr>
          <p:cNvSpPr>
            <a:spLocks noGrp="1"/>
          </p:cNvSpPr>
          <p:nvPr>
            <p:ph type="title"/>
          </p:nvPr>
        </p:nvSpPr>
        <p:spPr/>
        <p:txBody>
          <a:bodyPr/>
          <a:lstStyle/>
          <a:p>
            <a:pPr algn="ctr" rtl="1"/>
            <a:r>
              <a:rPr lang="fa-IR" sz="6600" dirty="0">
                <a:latin typeface="Arabic Typesetting" panose="03020402040406030203" pitchFamily="66" charset="-78"/>
                <a:cs typeface="Arabic Typesetting" panose="03020402040406030203" pitchFamily="66" charset="-78"/>
              </a:rPr>
              <a:t>متالایز </a:t>
            </a:r>
            <a:r>
              <a:rPr lang="en-GB" sz="6600" dirty="0">
                <a:latin typeface="Arabic Typesetting" panose="03020402040406030203" pitchFamily="66" charset="-78"/>
                <a:cs typeface="Arabic Typesetting" panose="03020402040406030203" pitchFamily="66" charset="-78"/>
              </a:rPr>
              <a:t>Metallize / Metallization</a:t>
            </a:r>
            <a:r>
              <a:rPr lang="en-GB" dirty="0"/>
              <a:t>)</a:t>
            </a:r>
            <a:r>
              <a:rPr lang="fa-IR" dirty="0"/>
              <a:t>)</a:t>
            </a:r>
            <a:endParaRPr lang="en-GB" dirty="0"/>
          </a:p>
        </p:txBody>
      </p:sp>
      <p:sp>
        <p:nvSpPr>
          <p:cNvPr id="3" name="Content Placeholder 2">
            <a:extLst>
              <a:ext uri="{FF2B5EF4-FFF2-40B4-BE49-F238E27FC236}">
                <a16:creationId xmlns:a16="http://schemas.microsoft.com/office/drawing/2014/main" id="{1418E91F-8E5F-5386-17C6-AC609FEE9870}"/>
              </a:ext>
            </a:extLst>
          </p:cNvPr>
          <p:cNvSpPr>
            <a:spLocks noGrp="1"/>
          </p:cNvSpPr>
          <p:nvPr>
            <p:ph idx="1"/>
          </p:nvPr>
        </p:nvSpPr>
        <p:spPr/>
        <p:txBody>
          <a:bodyPr/>
          <a:lstStyle/>
          <a:p>
            <a:pPr algn="r" rtl="1"/>
            <a:r>
              <a:rPr lang="fa-IR" b="1" dirty="0">
                <a:solidFill>
                  <a:schemeClr val="tx2">
                    <a:lumMod val="75000"/>
                  </a:schemeClr>
                </a:solidFill>
              </a:rPr>
              <a:t>خطرات که ممکن است رخ دهد:</a:t>
            </a:r>
          </a:p>
          <a:p>
            <a:pPr algn="r" rtl="1"/>
            <a:r>
              <a:rPr lang="fa-IR" dirty="0"/>
              <a:t>مواد متالایز شده در حالت عادی خطر جدی ندارند، مگر اینکه:</a:t>
            </a:r>
          </a:p>
          <a:p>
            <a:pPr algn="r" rtl="1"/>
            <a:r>
              <a:rPr lang="fa-IR" dirty="0"/>
              <a:t>دفع نادرست: رها کردن در طبیعت می‌تواند باعث آلودگی محیط زیست شود.</a:t>
            </a:r>
          </a:p>
          <a:p>
            <a:pPr algn="r" rtl="1"/>
            <a:r>
              <a:rPr lang="fa-IR" dirty="0"/>
              <a:t>تولید مواد زاید: خود فرایند متالایزاسیون ممکن است پسماندهای فلزی یا شیمیایی ایجاد کند که نیاز به مدیریت خاص دارند.</a:t>
            </a:r>
          </a:p>
          <a:p>
            <a:pPr algn="r" rtl="1"/>
            <a:r>
              <a:rPr lang="fa-IR" b="1" dirty="0">
                <a:solidFill>
                  <a:schemeClr val="tx2">
                    <a:lumMod val="75000"/>
                  </a:schemeClr>
                </a:solidFill>
              </a:rPr>
              <a:t>شیوه صحیح دفع:</a:t>
            </a:r>
          </a:p>
          <a:p>
            <a:pPr algn="r" rtl="1"/>
            <a:r>
              <a:rPr lang="fa-IR" dirty="0"/>
              <a:t>بازیافت: فیلم‌ها و بسته‌بندی‌های متالایز شده، به‌خصوص آن‌هایی که لایه آلومینیومی دارند، در بسیاری از مناطق قابل بازیافت هستند. باید آن‌ها را در سطل‌های مخصوص بازیافت مواد بسته‌بندی (که اغلب ترکیبی از پلاستیک و فلز هستند) قرار داد.</a:t>
            </a:r>
          </a:p>
          <a:p>
            <a:pPr algn="r" rtl="1"/>
            <a:r>
              <a:rPr lang="fa-IR" dirty="0"/>
              <a:t>مدیریت پسماند صنعتی: اگر در مقیاس صنعتی تولید می‌شوند، باید طبق استانداردهای مدیریت پسماند صنعتی و با در نظر گرفتن نوع فلز و ماده پایه، دفع یا بازیافت شوند.</a:t>
            </a:r>
            <a:endParaRPr lang="en-GB" dirty="0"/>
          </a:p>
        </p:txBody>
      </p:sp>
    </p:spTree>
    <p:extLst>
      <p:ext uri="{BB962C8B-B14F-4D97-AF65-F5344CB8AC3E}">
        <p14:creationId xmlns:p14="http://schemas.microsoft.com/office/powerpoint/2010/main" val="360298736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9F551D-3154-028D-E477-7F756A468CA3}"/>
              </a:ext>
            </a:extLst>
          </p:cNvPr>
          <p:cNvSpPr>
            <a:spLocks noGrp="1"/>
          </p:cNvSpPr>
          <p:nvPr>
            <p:ph type="title"/>
          </p:nvPr>
        </p:nvSpPr>
        <p:spPr/>
        <p:txBody>
          <a:bodyPr>
            <a:normAutofit fontScale="90000"/>
          </a:bodyPr>
          <a:lstStyle/>
          <a:p>
            <a:pPr algn="ctr" rtl="1"/>
            <a:r>
              <a:rPr lang="fa-IR" sz="6700" b="1" dirty="0">
                <a:latin typeface="Arabic Typesetting" panose="03020402040406030203" pitchFamily="66" charset="-78"/>
                <a:cs typeface="Arabic Typesetting" panose="03020402040406030203" pitchFamily="66" charset="-78"/>
              </a:rPr>
              <a:t>پیرولیز (Pyrolysis)</a:t>
            </a:r>
            <a:br>
              <a:rPr lang="fa-IR" b="1" dirty="0"/>
            </a:br>
            <a:endParaRPr lang="en-GB" dirty="0"/>
          </a:p>
        </p:txBody>
      </p:sp>
      <p:sp>
        <p:nvSpPr>
          <p:cNvPr id="3" name="Content Placeholder 2">
            <a:extLst>
              <a:ext uri="{FF2B5EF4-FFF2-40B4-BE49-F238E27FC236}">
                <a16:creationId xmlns:a16="http://schemas.microsoft.com/office/drawing/2014/main" id="{13651723-5C04-64FB-5B33-FB224E02D1CC}"/>
              </a:ext>
            </a:extLst>
          </p:cNvPr>
          <p:cNvSpPr>
            <a:spLocks noGrp="1"/>
          </p:cNvSpPr>
          <p:nvPr>
            <p:ph idx="1"/>
          </p:nvPr>
        </p:nvSpPr>
        <p:spPr/>
        <p:txBody>
          <a:bodyPr/>
          <a:lstStyle/>
          <a:p>
            <a:pPr algn="r" rtl="1"/>
            <a:r>
              <a:rPr lang="fa-IR" b="1" dirty="0"/>
              <a:t>تعریف:</a:t>
            </a:r>
          </a:p>
          <a:p>
            <a:pPr algn="r" rtl="1"/>
            <a:r>
              <a:rPr lang="fa-IR" sz="2800" dirty="0">
                <a:cs typeface="B Kamran" panose="00000400000000000000" pitchFamily="2" charset="-78"/>
              </a:rPr>
              <a:t>«پیرولیز»،</a:t>
            </a:r>
            <a:r>
              <a:rPr lang="en-GB" sz="2800" dirty="0">
                <a:cs typeface="B Kamran" panose="00000400000000000000" pitchFamily="2" charset="-78"/>
              </a:rPr>
              <a:t>Pyrolysis) </a:t>
            </a:r>
            <a:r>
              <a:rPr lang="fa-IR" sz="2800" dirty="0">
                <a:cs typeface="B Kamran" panose="00000400000000000000" pitchFamily="2" charset="-78"/>
              </a:rPr>
              <a:t>)به تجزیه شیمیایی مواد آلی (مانند پلاستیک‌ها، لاستیک، چوب، پسماندهای زیستی) در دماهای بالا (معمولاً بین ۳۰۰ تا ۱۰۰۰ درجه سانتی‌گراد) و در غیاب کامل اکسیژن گفته می‌شود. در این فرایند، ماده اولیه به گازهای قابل اشتعال، مایعات (روغن پیرولیز) و جامد کربنی (شار یا خاکستر) تجزیه می‌شود.</a:t>
            </a:r>
          </a:p>
          <a:p>
            <a:pPr algn="r" rtl="1"/>
            <a:endParaRPr lang="en-GB" dirty="0"/>
          </a:p>
        </p:txBody>
      </p:sp>
    </p:spTree>
    <p:extLst>
      <p:ext uri="{BB962C8B-B14F-4D97-AF65-F5344CB8AC3E}">
        <p14:creationId xmlns:p14="http://schemas.microsoft.com/office/powerpoint/2010/main" val="77341694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808349-462A-B4D2-AF75-12908DAB0C8B}"/>
              </a:ext>
            </a:extLst>
          </p:cNvPr>
          <p:cNvSpPr>
            <a:spLocks noGrp="1"/>
          </p:cNvSpPr>
          <p:nvPr>
            <p:ph type="title"/>
          </p:nvPr>
        </p:nvSpPr>
        <p:spPr/>
        <p:txBody>
          <a:bodyPr/>
          <a:lstStyle/>
          <a:p>
            <a:pPr algn="ctr" rtl="1"/>
            <a:r>
              <a:rPr lang="fa-IR" dirty="0"/>
              <a:t>پیرولیز </a:t>
            </a:r>
            <a:r>
              <a:rPr lang="en-GB" dirty="0"/>
              <a:t>Pyrolysis)</a:t>
            </a:r>
            <a:r>
              <a:rPr lang="fa-IR" dirty="0"/>
              <a:t>)</a:t>
            </a:r>
            <a:endParaRPr lang="en-GB" dirty="0"/>
          </a:p>
        </p:txBody>
      </p:sp>
      <p:sp>
        <p:nvSpPr>
          <p:cNvPr id="3" name="Content Placeholder 2">
            <a:extLst>
              <a:ext uri="{FF2B5EF4-FFF2-40B4-BE49-F238E27FC236}">
                <a16:creationId xmlns:a16="http://schemas.microsoft.com/office/drawing/2014/main" id="{4C1CA103-595B-ACC0-43FB-738B3854D9BE}"/>
              </a:ext>
            </a:extLst>
          </p:cNvPr>
          <p:cNvSpPr>
            <a:spLocks noGrp="1"/>
          </p:cNvSpPr>
          <p:nvPr>
            <p:ph idx="1"/>
          </p:nvPr>
        </p:nvSpPr>
        <p:spPr/>
        <p:txBody>
          <a:bodyPr/>
          <a:lstStyle/>
          <a:p>
            <a:pPr algn="r" rtl="1"/>
            <a:r>
              <a:rPr lang="fa-IR" b="1" dirty="0">
                <a:solidFill>
                  <a:schemeClr val="tx2">
                    <a:lumMod val="75000"/>
                  </a:schemeClr>
                </a:solidFill>
              </a:rPr>
              <a:t>کاربردها:</a:t>
            </a:r>
          </a:p>
          <a:p>
            <a:pPr algn="r" rtl="1"/>
            <a:r>
              <a:rPr lang="fa-IR" sz="2000" dirty="0">
                <a:cs typeface="B Koodak" panose="00000700000000000000" pitchFamily="2" charset="-78"/>
              </a:rPr>
              <a:t>بازیافت پلاستیک: یکی از روش‌های امیدوارکننده برای تبدیل پلاستیک‌های غیرقابل بازیافت (مثل پلاستیک‌های مخلوط) به سوخت یا مواد شیمیایی پایه.</a:t>
            </a:r>
          </a:p>
          <a:p>
            <a:pPr algn="r" rtl="1"/>
            <a:r>
              <a:rPr lang="fa-IR" sz="2000" dirty="0">
                <a:cs typeface="B Koodak" panose="00000700000000000000" pitchFamily="2" charset="-78"/>
              </a:rPr>
              <a:t>تولید انرژی: گاز و روغن حاصل از پیرولیز می‌توانند به عنوان سوخت مورد استفاده قرار گیرند.</a:t>
            </a:r>
          </a:p>
          <a:p>
            <a:pPr algn="r" rtl="1"/>
            <a:r>
              <a:rPr lang="fa-IR" sz="2000" dirty="0">
                <a:cs typeface="B Koodak" panose="00000700000000000000" pitchFamily="2" charset="-78"/>
              </a:rPr>
              <a:t>تولید مواد شیمیایی: به‌دست آوردن مواد شیمیایی ارزشمند مانند بنزن، تولوئن، یا زایلن از پلاستیک‌ها.</a:t>
            </a:r>
          </a:p>
          <a:p>
            <a:pPr algn="r" rtl="1"/>
            <a:r>
              <a:rPr lang="fa-IR" sz="2000" dirty="0">
                <a:cs typeface="B Koodak" panose="00000700000000000000" pitchFamily="2" charset="-78"/>
              </a:rPr>
              <a:t>تولید کربن فعال و گرافیت: جامد باقی‌مانده (شار) می‌تواند کاربردهای صنعتی داشته باشد.</a:t>
            </a:r>
            <a:endParaRPr lang="en-GB" sz="2000" dirty="0">
              <a:cs typeface="B Koodak" panose="00000700000000000000" pitchFamily="2" charset="-78"/>
            </a:endParaRPr>
          </a:p>
        </p:txBody>
      </p:sp>
    </p:spTree>
    <p:extLst>
      <p:ext uri="{BB962C8B-B14F-4D97-AF65-F5344CB8AC3E}">
        <p14:creationId xmlns:p14="http://schemas.microsoft.com/office/powerpoint/2010/main" val="345097089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71733D-44A1-F9AF-2B33-DCBAA909139F}"/>
              </a:ext>
            </a:extLst>
          </p:cNvPr>
          <p:cNvSpPr>
            <a:spLocks noGrp="1"/>
          </p:cNvSpPr>
          <p:nvPr>
            <p:ph type="title"/>
          </p:nvPr>
        </p:nvSpPr>
        <p:spPr/>
        <p:txBody>
          <a:bodyPr>
            <a:normAutofit/>
          </a:bodyPr>
          <a:lstStyle/>
          <a:p>
            <a:pPr algn="ctr" rtl="1"/>
            <a:r>
              <a:rPr lang="fa-IR" sz="7200" dirty="0">
                <a:latin typeface="Arabic Typesetting" panose="03020402040406030203" pitchFamily="66" charset="-78"/>
                <a:cs typeface="Arabic Typesetting" panose="03020402040406030203" pitchFamily="66" charset="-78"/>
              </a:rPr>
              <a:t>پیرولیز </a:t>
            </a:r>
            <a:r>
              <a:rPr lang="en-GB" sz="7200" dirty="0">
                <a:latin typeface="Arabic Typesetting" panose="03020402040406030203" pitchFamily="66" charset="-78"/>
                <a:cs typeface="Arabic Typesetting" panose="03020402040406030203" pitchFamily="66" charset="-78"/>
              </a:rPr>
              <a:t>Pyrolysis)</a:t>
            </a:r>
            <a:r>
              <a:rPr lang="fa-IR" sz="7200" dirty="0">
                <a:latin typeface="Arabic Typesetting" panose="03020402040406030203" pitchFamily="66" charset="-78"/>
                <a:cs typeface="Arabic Typesetting" panose="03020402040406030203" pitchFamily="66" charset="-78"/>
              </a:rPr>
              <a:t>)</a:t>
            </a:r>
            <a:endParaRPr lang="en-GB" sz="7200" dirty="0">
              <a:latin typeface="Arabic Typesetting" panose="03020402040406030203" pitchFamily="66" charset="-78"/>
              <a:cs typeface="Arabic Typesetting" panose="03020402040406030203" pitchFamily="66" charset="-78"/>
            </a:endParaRPr>
          </a:p>
        </p:txBody>
      </p:sp>
      <p:sp>
        <p:nvSpPr>
          <p:cNvPr id="3" name="Content Placeholder 2">
            <a:extLst>
              <a:ext uri="{FF2B5EF4-FFF2-40B4-BE49-F238E27FC236}">
                <a16:creationId xmlns:a16="http://schemas.microsoft.com/office/drawing/2014/main" id="{99896FE0-499A-ACDD-0708-05E00BDD7FE9}"/>
              </a:ext>
            </a:extLst>
          </p:cNvPr>
          <p:cNvSpPr>
            <a:spLocks noGrp="1"/>
          </p:cNvSpPr>
          <p:nvPr>
            <p:ph idx="1"/>
          </p:nvPr>
        </p:nvSpPr>
        <p:spPr/>
        <p:txBody>
          <a:bodyPr/>
          <a:lstStyle/>
          <a:p>
            <a:pPr algn="r" rtl="1"/>
            <a:r>
              <a:rPr lang="fa-IR" b="1" dirty="0">
                <a:solidFill>
                  <a:schemeClr val="tx2">
                    <a:lumMod val="75000"/>
                  </a:schemeClr>
                </a:solidFill>
              </a:rPr>
              <a:t>خطرات که ممکن است رخ دهد:</a:t>
            </a:r>
          </a:p>
          <a:p>
            <a:pPr algn="r" rtl="1"/>
            <a:r>
              <a:rPr lang="fa-IR" sz="2000" dirty="0">
                <a:cs typeface="B Koodak" panose="00000700000000000000" pitchFamily="2" charset="-78"/>
              </a:rPr>
              <a:t>گازهای سمی: در صورت عدم کنترل کامل فرایند یا خروج گازها، ممکن است گازهای سمی مانند دی‌اکسین، فوران، مونوکسید کربن و ترکیبات گوگردی آزاد شوند.</a:t>
            </a:r>
          </a:p>
          <a:p>
            <a:pPr algn="r" rtl="1"/>
            <a:r>
              <a:rPr lang="fa-IR" sz="2000" dirty="0">
                <a:cs typeface="B Koodak" panose="00000700000000000000" pitchFamily="2" charset="-78"/>
              </a:rPr>
              <a:t>آتش‌سوزی و انفجار: محصولات گازی پیرولیز قابل اشتعال هستند و در صورت تماس با هوا می‌توانند خطر آتش‌سوزی یا انفجار ایجاد کنند.</a:t>
            </a:r>
          </a:p>
          <a:p>
            <a:pPr algn="r" rtl="1"/>
            <a:r>
              <a:rPr lang="fa-IR" sz="2000" dirty="0">
                <a:cs typeface="B Koodak" panose="00000700000000000000" pitchFamily="2" charset="-78"/>
              </a:rPr>
              <a:t>مواد اولیه آلوده: اگر مواد اولیه (مثلاً پلاستیک‌های آلوده به مواد سمی) وارد فرایند پیرولیز شوند، محصولات نهایی نیز ممکن است آلوده باشند.</a:t>
            </a:r>
          </a:p>
          <a:p>
            <a:pPr algn="r" rtl="1"/>
            <a:endParaRPr lang="en-GB" dirty="0"/>
          </a:p>
        </p:txBody>
      </p:sp>
    </p:spTree>
    <p:extLst>
      <p:ext uri="{BB962C8B-B14F-4D97-AF65-F5344CB8AC3E}">
        <p14:creationId xmlns:p14="http://schemas.microsoft.com/office/powerpoint/2010/main" val="24745334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3E7AE0-7466-FC8A-0DE8-8C598B2F0A80}"/>
              </a:ext>
            </a:extLst>
          </p:cNvPr>
          <p:cNvSpPr>
            <a:spLocks noGrp="1"/>
          </p:cNvSpPr>
          <p:nvPr>
            <p:ph type="title"/>
          </p:nvPr>
        </p:nvSpPr>
        <p:spPr/>
        <p:txBody>
          <a:bodyPr/>
          <a:lstStyle/>
          <a:p>
            <a:pPr algn="ctr" rtl="1"/>
            <a:r>
              <a:rPr lang="fa-IR" dirty="0">
                <a:latin typeface="Arabic Typesetting" panose="03020402040406030203" pitchFamily="66" charset="-78"/>
                <a:cs typeface="Arabic Typesetting" panose="03020402040406030203" pitchFamily="66" charset="-78"/>
              </a:rPr>
              <a:t>پیرولیز </a:t>
            </a:r>
            <a:r>
              <a:rPr lang="en-GB" dirty="0">
                <a:latin typeface="Arabic Typesetting" panose="03020402040406030203" pitchFamily="66" charset="-78"/>
                <a:cs typeface="Arabic Typesetting" panose="03020402040406030203" pitchFamily="66" charset="-78"/>
              </a:rPr>
              <a:t>Pyrolysis)</a:t>
            </a:r>
            <a:r>
              <a:rPr lang="fa-IR" dirty="0">
                <a:latin typeface="Arabic Typesetting" panose="03020402040406030203" pitchFamily="66" charset="-78"/>
                <a:cs typeface="Arabic Typesetting" panose="03020402040406030203" pitchFamily="66" charset="-78"/>
              </a:rPr>
              <a:t>)</a:t>
            </a:r>
            <a:endParaRPr lang="en-GB" dirty="0">
              <a:latin typeface="Arabic Typesetting" panose="03020402040406030203" pitchFamily="66" charset="-78"/>
              <a:cs typeface="Arabic Typesetting" panose="03020402040406030203" pitchFamily="66" charset="-78"/>
            </a:endParaRPr>
          </a:p>
        </p:txBody>
      </p:sp>
      <p:sp>
        <p:nvSpPr>
          <p:cNvPr id="3" name="Content Placeholder 2">
            <a:extLst>
              <a:ext uri="{FF2B5EF4-FFF2-40B4-BE49-F238E27FC236}">
                <a16:creationId xmlns:a16="http://schemas.microsoft.com/office/drawing/2014/main" id="{2470A68F-41A8-7F96-D942-1EF958734A71}"/>
              </a:ext>
            </a:extLst>
          </p:cNvPr>
          <p:cNvSpPr>
            <a:spLocks noGrp="1"/>
          </p:cNvSpPr>
          <p:nvPr>
            <p:ph idx="1"/>
          </p:nvPr>
        </p:nvSpPr>
        <p:spPr/>
        <p:txBody>
          <a:bodyPr/>
          <a:lstStyle/>
          <a:p>
            <a:pPr algn="r" rtl="1"/>
            <a:r>
              <a:rPr lang="fa-IR" b="1" dirty="0">
                <a:solidFill>
                  <a:schemeClr val="tx2">
                    <a:lumMod val="75000"/>
                  </a:schemeClr>
                </a:solidFill>
              </a:rPr>
              <a:t>شیوه صحیح دفع (و مدیریت پسماندهای حاصل از آن):فرایند کنترل‌شده:</a:t>
            </a:r>
          </a:p>
          <a:p>
            <a:pPr algn="r" rtl="1"/>
            <a:r>
              <a:rPr lang="fa-IR" sz="2000" dirty="0">
                <a:cs typeface="B Koodak" panose="00000700000000000000" pitchFamily="2" charset="-78"/>
              </a:rPr>
              <a:t> خود فرایند پیرولیز باید در واحدهای صنعتی مجهز و با رعایت کامل اصول ایمنی، کنترل دما، و جلوگیری از ورود هوا انجام شود.</a:t>
            </a:r>
          </a:p>
          <a:p>
            <a:pPr algn="r" rtl="1"/>
            <a:r>
              <a:rPr lang="fa-IR" sz="2000" dirty="0">
                <a:cs typeface="B Koodak" panose="00000700000000000000" pitchFamily="2" charset="-78"/>
              </a:rPr>
              <a:t>مدیریت محصولات جانبی:گازها: قبل از تخلیه به اتمسفر، باید تصفیه شوند تا گازهای سمی حذف گردند.</a:t>
            </a:r>
          </a:p>
          <a:p>
            <a:pPr algn="r" rtl="1"/>
            <a:r>
              <a:rPr lang="fa-IR" sz="2000" dirty="0">
                <a:cs typeface="B Koodak" panose="00000700000000000000" pitchFamily="2" charset="-78"/>
              </a:rPr>
              <a:t>روغن پیرولیز: باید یا به عنوان سوخت در همان واحد استفاده شود یا پس از تصفیه، در صنایع دیگر به کار رود</a:t>
            </a:r>
          </a:p>
          <a:p>
            <a:pPr algn="r" rtl="1"/>
            <a:r>
              <a:rPr lang="fa-IR" sz="2000" dirty="0">
                <a:cs typeface="B Koodak" panose="00000700000000000000" pitchFamily="2" charset="-78"/>
              </a:rPr>
              <a:t>.شار (جامد کربن): بسته به خلوص و نوع مواد اولیه، می‌تواند به عنوان کود، ماده پرکننده، یا برای تولید محصولات کربنی استفاده شود. </a:t>
            </a:r>
          </a:p>
          <a:p>
            <a:pPr algn="r" rtl="1"/>
            <a:r>
              <a:rPr lang="fa-IR" sz="2000" dirty="0">
                <a:cs typeface="B Koodak" panose="00000700000000000000" pitchFamily="2" charset="-78"/>
              </a:rPr>
              <a:t>در صورت آلودگی، باید به عنوان پسماند ویژه دفع گردد.</a:t>
            </a:r>
          </a:p>
          <a:p>
            <a:pPr algn="r" rtl="1"/>
            <a:r>
              <a:rPr lang="fa-IR" sz="2000" dirty="0">
                <a:cs typeface="B Koodak" panose="00000700000000000000" pitchFamily="2" charset="-78"/>
              </a:rPr>
              <a:t>تجهیزات: دستگاه‌های پیرولیز پس از پایان عمر مفید، باید طبق مقررات مواد خطرناک، از رده خارج و اوراق شوند.</a:t>
            </a:r>
            <a:endParaRPr lang="en-GB" sz="2000" dirty="0">
              <a:cs typeface="B Koodak" panose="00000700000000000000" pitchFamily="2" charset="-78"/>
            </a:endParaRPr>
          </a:p>
        </p:txBody>
      </p:sp>
    </p:spTree>
    <p:extLst>
      <p:ext uri="{BB962C8B-B14F-4D97-AF65-F5344CB8AC3E}">
        <p14:creationId xmlns:p14="http://schemas.microsoft.com/office/powerpoint/2010/main" val="232233910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56C99E0-1572-4E64-D0FA-76942DEB05AD}"/>
              </a:ext>
            </a:extLst>
          </p:cNvPr>
          <p:cNvSpPr>
            <a:spLocks noGrp="1"/>
          </p:cNvSpPr>
          <p:nvPr>
            <p:ph idx="1"/>
          </p:nvPr>
        </p:nvSpPr>
        <p:spPr>
          <a:xfrm>
            <a:off x="1066800" y="3073138"/>
            <a:ext cx="10058400" cy="2961901"/>
          </a:xfrm>
        </p:spPr>
        <p:txBody>
          <a:bodyPr>
            <a:normAutofit/>
          </a:bodyPr>
          <a:lstStyle/>
          <a:p>
            <a:pPr algn="ctr" rtl="1"/>
            <a:r>
              <a:rPr lang="fa-IR" sz="4400" dirty="0">
                <a:solidFill>
                  <a:schemeClr val="tx2">
                    <a:lumMod val="75000"/>
                  </a:schemeClr>
                </a:solidFill>
              </a:rPr>
              <a:t>ممنون از توجه شما</a:t>
            </a:r>
            <a:endParaRPr lang="en-GB" sz="4400" dirty="0">
              <a:solidFill>
                <a:schemeClr val="tx2">
                  <a:lumMod val="75000"/>
                </a:schemeClr>
              </a:solidFill>
            </a:endParaRPr>
          </a:p>
        </p:txBody>
      </p:sp>
    </p:spTree>
    <p:extLst>
      <p:ext uri="{BB962C8B-B14F-4D97-AF65-F5344CB8AC3E}">
        <p14:creationId xmlns:p14="http://schemas.microsoft.com/office/powerpoint/2010/main" val="2523259187"/>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
  <a:themeElements>
    <a:clrScheme name="Savon">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Savon">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C20BADFE-D095-436F-9677-9264042809F0}"/>
    </a:ext>
  </a:extLst>
</a:theme>
</file>

<file path=docProps/app.xml><?xml version="1.0" encoding="utf-8"?>
<Properties xmlns="http://schemas.openxmlformats.org/officeDocument/2006/extended-properties" xmlns:vt="http://schemas.openxmlformats.org/officeDocument/2006/docPropsVTypes">
  <Template>TM03457510[[fn=Savon]]</Template>
  <TotalTime>40</TotalTime>
  <Words>745</Words>
  <Application>Microsoft Office PowerPoint</Application>
  <PresentationFormat>Widescreen</PresentationFormat>
  <Paragraphs>42</Paragraphs>
  <Slides>9</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9</vt:i4>
      </vt:variant>
    </vt:vector>
  </HeadingPairs>
  <TitlesOfParts>
    <vt:vector size="15" baseType="lpstr">
      <vt:lpstr>Batang</vt:lpstr>
      <vt:lpstr>Andalus</vt:lpstr>
      <vt:lpstr>Arabic Typesetting</vt:lpstr>
      <vt:lpstr>Century Gothic</vt:lpstr>
      <vt:lpstr>Garamond</vt:lpstr>
      <vt:lpstr>Savon</vt:lpstr>
      <vt:lpstr>متاالیز و پروالیز و شیوه صحیح دفع آنها </vt:lpstr>
      <vt:lpstr>متالایز (Metallize / Metallization) </vt:lpstr>
      <vt:lpstr>متالایز Metallize / Metallization)) </vt:lpstr>
      <vt:lpstr>متالایز Metallize / Metallization))</vt:lpstr>
      <vt:lpstr>پیرولیز (Pyrolysis) </vt:lpstr>
      <vt:lpstr>پیرولیز Pyrolysis))</vt:lpstr>
      <vt:lpstr>پیرولیز Pyrolysis))</vt:lpstr>
      <vt:lpstr>پیرولیز Pyrolysis))</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متاالیز و پروالیز و شیوه صحیح دفع آنها </dc:title>
  <dc:creator>fatemeh zeynab</dc:creator>
  <cp:lastModifiedBy>fatemeh zeynab</cp:lastModifiedBy>
  <cp:revision>1</cp:revision>
  <dcterms:created xsi:type="dcterms:W3CDTF">2026-03-20T06:20:36Z</dcterms:created>
  <dcterms:modified xsi:type="dcterms:W3CDTF">2026-03-20T07:00:54Z</dcterms:modified>
</cp:coreProperties>
</file>